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Default Extension="jpeg" ContentType="image/jpeg"/>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Default Extension="wdp" ContentType="image/vnd.ms-photo"/>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 id="2147483874" r:id="rId3"/>
    <p:sldMasterId id="2147483884" r:id="rId4"/>
  </p:sldMasterIdLst>
  <p:notesMasterIdLst>
    <p:notesMasterId r:id="rId13"/>
  </p:notesMasterIdLst>
  <p:handoutMasterIdLst>
    <p:handoutMasterId r:id="rId14"/>
  </p:handoutMasterIdLst>
  <p:sldIdLst>
    <p:sldId id="274" r:id="rId5"/>
    <p:sldId id="544" r:id="rId6"/>
    <p:sldId id="568" r:id="rId7"/>
    <p:sldId id="590" r:id="rId8"/>
    <p:sldId id="538" r:id="rId9"/>
    <p:sldId id="591" r:id="rId10"/>
    <p:sldId id="592" r:id="rId11"/>
    <p:sldId id="587"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i van der Woude" initials="MvdW" lastIdx="3" clrIdx="0">
    <p:extLst>
      <p:ext uri="{19B8F6BF-5375-455C-9EA6-DF929625EA0E}">
        <p15:presenceInfo xmlns:p15="http://schemas.microsoft.com/office/powerpoint/2012/main" userId="5230e37f864dcf77" providerId="Windows Live"/>
      </p:ext>
    </p:extLst>
  </p:cmAuthor>
  <p:cmAuthor id="2" name="Andre Bossert" initials="AB" lastIdx="1" clrIdx="1">
    <p:extLst>
      <p:ext uri="{19B8F6BF-5375-455C-9EA6-DF929625EA0E}">
        <p15:presenceInfo xmlns:p15="http://schemas.microsoft.com/office/powerpoint/2012/main" userId="S-1-5-21-1875354701-1785178695-996302570-323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410"/>
    <a:srgbClr val="64040F"/>
    <a:srgbClr val="B3081B"/>
    <a:srgbClr val="940E0E"/>
    <a:srgbClr val="C9C7E2"/>
    <a:srgbClr val="C2C2E0"/>
    <a:srgbClr val="EE4938"/>
    <a:srgbClr val="7593CB"/>
    <a:srgbClr val="C1C1E0"/>
    <a:srgbClr val="E6A5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250" autoAdjust="0"/>
    <p:restoredTop sz="86619" autoAdjust="0"/>
  </p:normalViewPr>
  <p:slideViewPr>
    <p:cSldViewPr>
      <p:cViewPr varScale="1">
        <p:scale>
          <a:sx n="77" d="100"/>
          <a:sy n="77" d="100"/>
        </p:scale>
        <p:origin x="446" y="53"/>
      </p:cViewPr>
      <p:guideLst>
        <p:guide orient="horz" pos="2160"/>
        <p:guide pos="2880"/>
      </p:guideLst>
    </p:cSldViewPr>
  </p:slideViewPr>
  <p:outlineViewPr>
    <p:cViewPr>
      <p:scale>
        <a:sx n="33" d="100"/>
        <a:sy n="33" d="100"/>
      </p:scale>
      <p:origin x="0" y="235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9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ZA"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7BFD7E8-39AA-4CE6-9B4E-A492D3FD2243}" type="datetimeFigureOut">
              <a:rPr lang="en-US"/>
              <a:pPr>
                <a:defRPr/>
              </a:pPr>
              <a:t>7/9/2016</a:t>
            </a:fld>
            <a:endParaRPr lang="en-ZA"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ZA"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B94831F-13B4-42B9-AA28-A7392204C2AD}" type="slidenum">
              <a:rPr lang="en-ZA"/>
              <a:pPr>
                <a:defRPr/>
              </a:pPr>
              <a:t>‹#›</a:t>
            </a:fld>
            <a:endParaRPr lang="en-ZA" dirty="0"/>
          </a:p>
        </p:txBody>
      </p:sp>
    </p:spTree>
    <p:extLst>
      <p:ext uri="{BB962C8B-B14F-4D97-AF65-F5344CB8AC3E}">
        <p14:creationId xmlns:p14="http://schemas.microsoft.com/office/powerpoint/2010/main" val="1523964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BB2C3AD-B978-40E7-9C01-48A0A50BDFCB}" type="datetimeFigureOut">
              <a:rPr lang="en-US"/>
              <a:pPr>
                <a:defRPr/>
              </a:pPr>
              <a:t>7/9/2016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17EF10F-64F0-42A9-8B0E-1E2CF7DD8BCE}" type="slidenum">
              <a:rPr lang="en-US"/>
              <a:pPr>
                <a:defRPr/>
              </a:pPr>
              <a:t>‹#›</a:t>
            </a:fld>
            <a:endParaRPr lang="en-US" dirty="0"/>
          </a:p>
        </p:txBody>
      </p:sp>
    </p:spTree>
    <p:extLst>
      <p:ext uri="{BB962C8B-B14F-4D97-AF65-F5344CB8AC3E}">
        <p14:creationId xmlns:p14="http://schemas.microsoft.com/office/powerpoint/2010/main" val="1495795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989450-1F83-4ACD-A0F5-3E81A73117FC}" type="slidenum">
              <a:rPr lang="en-US" smtClean="0"/>
              <a:pPr fontAlgn="base">
                <a:spcBef>
                  <a:spcPct val="0"/>
                </a:spcBef>
                <a:spcAft>
                  <a:spcPct val="0"/>
                </a:spcAft>
                <a:defRPr/>
              </a:pPr>
              <a:t>1</a:t>
            </a:fld>
            <a:endParaRPr lang="en-US" dirty="0" smtClean="0"/>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3507024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917EF10F-64F0-42A9-8B0E-1E2CF7DD8BCE}" type="slidenum">
              <a:rPr lang="en-US" smtClean="0"/>
              <a:pPr>
                <a:defRPr/>
              </a:pPr>
              <a:t>5</a:t>
            </a:fld>
            <a:endParaRPr lang="en-US" dirty="0"/>
          </a:p>
        </p:txBody>
      </p:sp>
    </p:spTree>
    <p:extLst>
      <p:ext uri="{BB962C8B-B14F-4D97-AF65-F5344CB8AC3E}">
        <p14:creationId xmlns:p14="http://schemas.microsoft.com/office/powerpoint/2010/main" val="3439330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8</a:t>
            </a:fld>
            <a:endParaRPr lang="en-US"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1144099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214E7AE-FB3C-4001-B144-0202338A7007}" type="datetimeFigureOut">
              <a:rPr lang="en-US"/>
              <a:pPr>
                <a:defRPr/>
              </a:pPr>
              <a:t>7/9/2016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99A0AA3-05D0-4EC4-90B4-DB4AF0CB924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529BBA9-8824-49B1-B469-4933947C0DC1}" type="datetimeFigureOut">
              <a:rPr lang="en-US"/>
              <a:pPr>
                <a:defRPr/>
              </a:pPr>
              <a:t>7/9/2016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C3D157A-4694-4E60-A073-1587886F55CF}"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57ABD05-9B35-4450-A64B-DEA0A87B512C}" type="datetimeFigureOut">
              <a:rPr lang="en-US"/>
              <a:pPr>
                <a:defRPr/>
              </a:pPr>
              <a:t>7/9/2016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AB9C034-B753-47CA-BAD3-029357CF9543}"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a:xfrm>
            <a:off x="6553200" y="6248400"/>
            <a:ext cx="1905000" cy="457200"/>
          </a:xfrm>
        </p:spPr>
        <p:txBody>
          <a:bodyPr/>
          <a:lstStyle>
            <a:lvl1pPr fontAlgn="auto">
              <a:spcBef>
                <a:spcPts val="0"/>
              </a:spcBef>
              <a:spcAft>
                <a:spcPts val="0"/>
              </a:spcAft>
              <a:defRPr sz="1400" b="0">
                <a:solidFill>
                  <a:srgbClr val="000000"/>
                </a:solidFill>
                <a:latin typeface="+mn-lt"/>
              </a:defRPr>
            </a:lvl1pPr>
          </a:lstStyle>
          <a:p>
            <a:pPr>
              <a:defRPr/>
            </a:pPr>
            <a:fld id="{7AA422C9-5125-4758-8DA3-4A8E9C02620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8DCFD498-E02A-40FB-9354-3A3C338B5B31}"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C7453423-E098-4E58-B039-FB90F7EE39C1}"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EE51E28B-B25D-4242-9891-B092890E81D5}"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99439C8D-7F72-4542-80C4-FFAE08591DB3}"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51113D2B-0EC4-49B6-B428-D97720E9265B}"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A5ED0D8A-7B73-4A19-8E28-771DE770920D}"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823A803F-7D1E-4394-94DC-0C80DC8EE57E}"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3DB7A05-1A5F-461F-A8C5-2C64382C3409}" type="datetimeFigureOut">
              <a:rPr lang="en-US"/>
              <a:pPr>
                <a:defRPr/>
              </a:pPr>
              <a:t>7/9/2016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E914F6-D910-4C67-8222-2BC6382952BE}"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1D455C16-AC42-47B9-9E8B-0DBE4828EA93}"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65536ED3-8BAC-4AF1-98A3-FDB0AE8F0656}"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2667E6D5-A5B7-4229-BB98-503888FCD196}" type="slidenum">
              <a:rPr lang="en-US"/>
              <a:pPr>
                <a:defRPr/>
              </a:pPr>
              <a:t>‹#›</a:t>
            </a:fld>
            <a:endParaRPr lang="en-US" sz="1400" b="0" dirty="0">
              <a:solidFill>
                <a:srgbClr val="000000"/>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52400" y="76200"/>
            <a:ext cx="8763000"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DA53BD57-C497-4D78-BF7E-ADB9D0578CB8}" type="slidenum">
              <a:rPr lang="en-US" smtClean="0"/>
              <a:pPr>
                <a:defRPr/>
              </a:pPr>
              <a:t>‹#›</a:t>
            </a:fld>
            <a:endParaRPr lang="en-US" sz="1400" dirty="0"/>
          </a:p>
        </p:txBody>
      </p:sp>
    </p:spTree>
    <p:extLst>
      <p:ext uri="{BB962C8B-B14F-4D97-AF65-F5344CB8AC3E}">
        <p14:creationId xmlns:p14="http://schemas.microsoft.com/office/powerpoint/2010/main" val="32964512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06E41CC7-DB63-4E85-93F6-54C283F30EF1}"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24842025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B55531A-061E-4B56-81BE-C596E1E0CDCA}"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9962981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lstStyle>
          <a:p>
            <a:pPr>
              <a:defRPr/>
            </a:pPr>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8"/>
          <p:cNvSpPr>
            <a:spLocks noGrp="1"/>
          </p:cNvSpPr>
          <p:nvPr>
            <p:ph type="sldNum" sz="quarter" idx="12"/>
          </p:nvPr>
        </p:nvSpPr>
        <p:spPr/>
        <p:txBody>
          <a:bodyPr/>
          <a:lstStyle>
            <a:lvl1pPr>
              <a:defRPr/>
            </a:lvl1pPr>
          </a:lstStyle>
          <a:p>
            <a:pPr>
              <a:defRPr/>
            </a:pPr>
            <a:fld id="{855ADFFF-0BF8-4748-8F38-B662A3D308C8}"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42939564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2"/>
          <p:cNvSpPr>
            <a:spLocks noGrp="1"/>
          </p:cNvSpPr>
          <p:nvPr>
            <p:ph type="dt" sz="half" idx="10"/>
          </p:nvPr>
        </p:nvSpPr>
        <p:spPr/>
        <p:txBody>
          <a:bodyPr/>
          <a:lstStyle>
            <a:lvl1pPr>
              <a:defRPr/>
            </a:lvl1pPr>
          </a:lstStyle>
          <a:p>
            <a:pPr>
              <a:defRPr/>
            </a:pPr>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35FAA8E8-5E3F-49F7-828E-2901C82A71CE}"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41859126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03DBD227-0E0B-47A1-BCF9-4DDDE991CBDD}"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3262207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AD12E139-C2AA-4541-ACDF-F3E327C8982B}"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339496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D009FE1-7CF3-484C-9937-4AB735960D14}" type="datetimeFigureOut">
              <a:rPr lang="en-US"/>
              <a:pPr>
                <a:defRPr/>
              </a:pPr>
              <a:t>7/9/2016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DAD7C7F-69C8-498C-A9C4-2B89C4FE845F}"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8" descr="Powerpoint Presentation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owerpoint Presentation T Banne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BDD2D649-6BB6-4F6B-A716-67915648291B}"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30029591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Powerpoint Presentation T Banne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733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69AC7FC-D312-433B-AC2B-CA301B42932C}" type="slidenum">
              <a:rPr lang="en-US"/>
              <a:pPr>
                <a:defRPr/>
              </a:pPr>
              <a:t>‹#›</a:t>
            </a:fld>
            <a:endParaRPr lang="en-US" sz="1400" b="0">
              <a:solidFill>
                <a:srgbClr val="000000"/>
              </a:solidFill>
            </a:endParaRPr>
          </a:p>
        </p:txBody>
      </p:sp>
    </p:spTree>
    <p:extLst>
      <p:ext uri="{BB962C8B-B14F-4D97-AF65-F5344CB8AC3E}">
        <p14:creationId xmlns:p14="http://schemas.microsoft.com/office/powerpoint/2010/main" val="3138981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a:lvl1pPr>
          </a:lstStyle>
          <a:p>
            <a:pPr>
              <a:defRPr/>
            </a:pPr>
            <a:endParaRPr lang="en-GB"/>
          </a:p>
        </p:txBody>
      </p:sp>
      <p:sp>
        <p:nvSpPr>
          <p:cNvPr id="5" name="Rectangle 6"/>
          <p:cNvSpPr>
            <a:spLocks noGrp="1" noChangeArrowheads="1"/>
          </p:cNvSpPr>
          <p:nvPr>
            <p:ph type="sldNum" sz="quarter" idx="11"/>
          </p:nvPr>
        </p:nvSpPr>
        <p:spPr/>
        <p:txBody>
          <a:bodyPr/>
          <a:lstStyle>
            <a:lvl1pPr>
              <a:defRPr/>
            </a:lvl1pPr>
          </a:lstStyle>
          <a:p>
            <a:pPr>
              <a:defRPr/>
            </a:pPr>
            <a:fld id="{393CFBEB-2400-4B80-8642-66DDF1B17720}" type="slidenum">
              <a:rPr lang="en-GB"/>
              <a:pPr>
                <a:defRPr/>
              </a:pPr>
              <a:t>‹#›</a:t>
            </a:fld>
            <a:endParaRPr lang="en-GB"/>
          </a:p>
        </p:txBody>
      </p:sp>
    </p:spTree>
    <p:extLst>
      <p:ext uri="{BB962C8B-B14F-4D97-AF65-F5344CB8AC3E}">
        <p14:creationId xmlns:p14="http://schemas.microsoft.com/office/powerpoint/2010/main" val="329337302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35589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9980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94113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87899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26880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97441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98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04F9D2C-0A40-41FA-BCD9-AC6AF9E690B6}" type="datetimeFigureOut">
              <a:rPr lang="en-US"/>
              <a:pPr>
                <a:defRPr/>
              </a:pPr>
              <a:t>7/9/2016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085B9CD-51D4-41F5-85FA-C3DD9D8B9463}"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62948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84903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28931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70D6FE-E6DD-C447-99A2-EB89EFCCA2E5}" type="datetimeFigureOut">
              <a:rPr lang="en-US" smtClean="0">
                <a:solidFill>
                  <a:prstClr val="black">
                    <a:tint val="75000"/>
                  </a:prstClr>
                </a:solidFill>
              </a:rPr>
              <a:pPr/>
              <a:t>7/9/2016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3EBEB27-FF53-884E-9E45-43CCF1EEA2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1136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B13DE94-9D60-46E2-99F8-B48BF0B79B77}" type="datetimeFigureOut">
              <a:rPr lang="en-US"/>
              <a:pPr>
                <a:defRPr/>
              </a:pPr>
              <a:t>7/9/2016</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23BAC50D-D19A-4B88-94A2-3CB70BB7F20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8C868D7-BC71-42C4-890D-FFD538C425AE}" type="datetimeFigureOut">
              <a:rPr lang="en-US"/>
              <a:pPr>
                <a:defRPr/>
              </a:pPr>
              <a:t>7/9/2016</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D43F4605-A2ED-4184-8196-31CBE4F9FAB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5012075-C8C6-4BE8-B050-CAAA747E5CCE}" type="datetimeFigureOut">
              <a:rPr lang="en-US"/>
              <a:pPr>
                <a:defRPr/>
              </a:pPr>
              <a:t>7/9/2016</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D9F38E56-AF34-4016-B6AA-9E419A812CD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29188D-A0EB-460D-8D5E-34F93CFFB9F9}" type="datetimeFigureOut">
              <a:rPr lang="en-US"/>
              <a:pPr>
                <a:defRPr/>
              </a:pPr>
              <a:t>7/9/2016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1C7A8284-C094-4F2F-AEA7-02929E60695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43CB26B-24A0-4FF3-B047-7EF8CE3AE78F}" type="datetimeFigureOut">
              <a:rPr lang="en-US"/>
              <a:pPr>
                <a:defRPr/>
              </a:pPr>
              <a:t>7/9/2016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0DDA2B7B-4607-49A7-A8D5-2C6D70FEB0AD}"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3D6389-85F7-44BE-9C84-743136FE09FF}" type="datetimeFigureOut">
              <a:rPr lang="en-US"/>
              <a:pPr>
                <a:defRPr/>
              </a:pPr>
              <a:t>7/9/2016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CA99A60-AA1C-4461-8F7F-624D263E98E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Powerpoint Presentation Banner"/>
          <p:cNvPicPr>
            <a:picLocks noChangeAspect="1" noChangeArrowheads="1"/>
          </p:cNvPicPr>
          <p:nvPr userDrawn="1"/>
        </p:nvPicPr>
        <p:blipFill>
          <a:blip r:embed="rId14" cstate="print"/>
          <a:srcRect/>
          <a:stretch>
            <a:fillRect/>
          </a:stretch>
        </p:blipFill>
        <p:spPr bwMode="auto">
          <a:xfrm>
            <a:off x="0" y="5961063"/>
            <a:ext cx="9144000" cy="896937"/>
          </a:xfrm>
          <a:prstGeom prst="rect">
            <a:avLst/>
          </a:prstGeom>
          <a:noFill/>
          <a:ln w="9525">
            <a:noFill/>
            <a:miter lim="800000"/>
            <a:headEnd/>
            <a:tailEnd/>
          </a:ln>
        </p:spPr>
      </p:pic>
      <p:pic>
        <p:nvPicPr>
          <p:cNvPr id="2051" name="Picture 9" descr="Powerpoint Presentation T Banner"/>
          <p:cNvPicPr>
            <a:picLocks noChangeAspect="1" noChangeArrowheads="1"/>
          </p:cNvPicPr>
          <p:nvPr userDrawn="1"/>
        </p:nvPicPr>
        <p:blipFill>
          <a:blip r:embed="rId15" cstate="print"/>
          <a:srcRect/>
          <a:stretch>
            <a:fillRect/>
          </a:stretch>
        </p:blipFill>
        <p:spPr bwMode="auto">
          <a:xfrm>
            <a:off x="-15875" y="0"/>
            <a:ext cx="9177338" cy="1143000"/>
          </a:xfrm>
          <a:prstGeom prst="rect">
            <a:avLst/>
          </a:prstGeom>
          <a:noFill/>
          <a:ln w="9525">
            <a:noFill/>
            <a:miter lim="800000"/>
            <a:headEnd/>
            <a:tailEnd/>
          </a:ln>
        </p:spPr>
      </p:pic>
      <p:sp>
        <p:nvSpPr>
          <p:cNvPr id="2052" name="Rectangle 2"/>
          <p:cNvSpPr>
            <a:spLocks noGrp="1" noChangeArrowheads="1"/>
          </p:cNvSpPr>
          <p:nvPr>
            <p:ph type="title"/>
          </p:nvPr>
        </p:nvSpPr>
        <p:spPr bwMode="auto">
          <a:xfrm>
            <a:off x="152400" y="762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3" name="Rectangle 3"/>
          <p:cNvSpPr>
            <a:spLocks noGrp="1" noChangeArrowheads="1"/>
          </p:cNvSpPr>
          <p:nvPr>
            <p:ph type="body" idx="1"/>
          </p:nvPr>
        </p:nvSpPr>
        <p:spPr bwMode="auto">
          <a:xfrm>
            <a:off x="152400" y="1295400"/>
            <a:ext cx="87630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Arial" charset="0"/>
                <a:ea typeface="+mn-ea"/>
                <a:cs typeface="+mn-cs"/>
              </a:defRPr>
            </a:lvl1pPr>
          </a:lstStyle>
          <a:p>
            <a:pPr>
              <a:defRPr/>
            </a:pPr>
            <a:endParaRPr lang="en-US" dirty="0"/>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Arial" charset="0"/>
                <a:ea typeface="+mn-ea"/>
                <a:cs typeface="+mn-cs"/>
              </a:defRPr>
            </a:lvl1pPr>
          </a:lstStyle>
          <a:p>
            <a:pPr>
              <a:defRPr/>
            </a:pPr>
            <a:endParaRPr lang="en-US" dirty="0"/>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b="1">
                <a:solidFill>
                  <a:srgbClr val="808080"/>
                </a:solidFill>
                <a:latin typeface="Arial Bold Italic" pitchFamily="1" charset="0"/>
                <a:ea typeface="+mn-ea"/>
                <a:cs typeface="+mn-cs"/>
              </a:defRPr>
            </a:lvl1pPr>
          </a:lstStyle>
          <a:p>
            <a:pPr>
              <a:defRPr/>
            </a:pPr>
            <a:fld id="{DA53BD57-C497-4D78-BF7E-ADB9D0578CB8}" type="slidenum">
              <a:rPr lang="en-US"/>
              <a:pPr>
                <a:defRPr/>
              </a:pPr>
              <a:t>‹#›</a:t>
            </a:fld>
            <a:endParaRPr lang="en-US" sz="1400" dirty="0"/>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61" r:id="rId12"/>
  </p:sldLayoutIdLst>
  <p:hf hdr="0" ftr="0" dt="0"/>
  <p:txStyles>
    <p:title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9" name="Date Placeholder 3"/>
          <p:cNvSpPr>
            <a:spLocks noGrp="1"/>
          </p:cNvSpPr>
          <p:nvPr>
            <p:ph type="dt" sz="half" idx="2"/>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Arial" charset="0"/>
                <a:ea typeface="+mn-ea"/>
                <a:cs typeface="+mn-cs"/>
              </a:defRPr>
            </a:lvl1pPr>
          </a:lstStyle>
          <a:p>
            <a:pPr>
              <a:defRPr/>
            </a:pPr>
            <a:endParaRPr lang="en-US"/>
          </a:p>
        </p:txBody>
      </p:sp>
      <p:sp>
        <p:nvSpPr>
          <p:cNvPr id="10" name="Footer Placeholder 4"/>
          <p:cNvSpPr>
            <a:spLocks noGrp="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Arial" charset="0"/>
                <a:ea typeface="+mn-ea"/>
                <a:cs typeface="+mn-cs"/>
              </a:defRPr>
            </a:lvl1pPr>
          </a:lstStyle>
          <a:p>
            <a:pPr>
              <a:defRPr/>
            </a:pPr>
            <a:endParaRPr lang="en-US"/>
          </a:p>
        </p:txBody>
      </p:sp>
      <p:sp>
        <p:nvSpPr>
          <p:cNvPr id="11" name="Slide Number Placeholder 5"/>
          <p:cNvSpPr>
            <a:spLocks noGrp="1"/>
          </p:cNvSpPr>
          <p:nvPr>
            <p:ph type="sldNum" sz="quarter" idx="4"/>
          </p:nvPr>
        </p:nvSpPr>
        <p:spPr bwMode="auto">
          <a:xfrm>
            <a:off x="69342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defRPr sz="1000" b="1">
                <a:solidFill>
                  <a:srgbClr val="808080"/>
                </a:solidFill>
                <a:latin typeface="Arial Bold Italic" pitchFamily="1" charset="0"/>
                <a:ea typeface="+mn-ea"/>
                <a:cs typeface="+mn-cs"/>
              </a:defRPr>
            </a:lvl1pPr>
          </a:lstStyle>
          <a:p>
            <a:pPr>
              <a:defRPr/>
            </a:pPr>
            <a:fld id="{2EDAA9D6-2A2C-4662-B589-CDF230012105}" type="slidenum">
              <a:rPr lang="en-US"/>
              <a:pPr>
                <a:defRPr/>
              </a:pPr>
              <a:t>‹#›</a:t>
            </a:fld>
            <a:endParaRPr lang="en-US" sz="1400"/>
          </a:p>
        </p:txBody>
      </p:sp>
    </p:spTree>
    <p:extLst>
      <p:ext uri="{BB962C8B-B14F-4D97-AF65-F5344CB8AC3E}">
        <p14:creationId xmlns:p14="http://schemas.microsoft.com/office/powerpoint/2010/main" val="1578130608"/>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Lst>
  <p:hf hdr="0" ftr="0" dt="0"/>
  <p:txStyles>
    <p:titleStyle>
      <a:lvl1pPr algn="l" rtl="0" eaLnBrk="0" fontAlgn="base" hangingPunct="0">
        <a:spcBef>
          <a:spcPct val="0"/>
        </a:spcBef>
        <a:spcAft>
          <a:spcPct val="0"/>
        </a:spcAft>
        <a:defRPr sz="3000">
          <a:solidFill>
            <a:schemeClr val="bg1"/>
          </a:solidFill>
          <a:latin typeface="Arial" charset="0"/>
          <a:ea typeface="+mj-ea"/>
          <a:cs typeface="+mj-cs"/>
        </a:defRPr>
      </a:lvl1pPr>
      <a:lvl2pPr algn="l" rtl="0" eaLnBrk="0" fontAlgn="base" hangingPunct="0">
        <a:spcBef>
          <a:spcPct val="0"/>
        </a:spcBef>
        <a:spcAft>
          <a:spcPct val="0"/>
        </a:spcAft>
        <a:defRPr sz="3000">
          <a:solidFill>
            <a:schemeClr val="bg1"/>
          </a:solidFill>
          <a:latin typeface="Arial" charset="0"/>
          <a:ea typeface="Osaka" pitchFamily="1" charset="-128"/>
        </a:defRPr>
      </a:lvl2pPr>
      <a:lvl3pPr algn="l" rtl="0" eaLnBrk="0" fontAlgn="base" hangingPunct="0">
        <a:spcBef>
          <a:spcPct val="0"/>
        </a:spcBef>
        <a:spcAft>
          <a:spcPct val="0"/>
        </a:spcAft>
        <a:defRPr sz="3000">
          <a:solidFill>
            <a:schemeClr val="bg1"/>
          </a:solidFill>
          <a:latin typeface="Arial" charset="0"/>
          <a:ea typeface="Osaka" pitchFamily="1" charset="-128"/>
        </a:defRPr>
      </a:lvl3pPr>
      <a:lvl4pPr algn="l" rtl="0" eaLnBrk="0" fontAlgn="base" hangingPunct="0">
        <a:spcBef>
          <a:spcPct val="0"/>
        </a:spcBef>
        <a:spcAft>
          <a:spcPct val="0"/>
        </a:spcAft>
        <a:defRPr sz="3000">
          <a:solidFill>
            <a:schemeClr val="bg1"/>
          </a:solidFill>
          <a:latin typeface="Arial" charset="0"/>
          <a:ea typeface="Osaka" pitchFamily="1" charset="-128"/>
        </a:defRPr>
      </a:lvl4pPr>
      <a:lvl5pPr algn="l" rtl="0" eaLnBrk="0" fontAlgn="base" hangingPunct="0">
        <a:spcBef>
          <a:spcPct val="0"/>
        </a:spcBef>
        <a:spcAft>
          <a:spcPct val="0"/>
        </a:spcAft>
        <a:defRPr sz="3000">
          <a:solidFill>
            <a:schemeClr val="bg1"/>
          </a:solidFill>
          <a:latin typeface="Arial" charset="0"/>
          <a:ea typeface="Osaka" pitchFamily="1" charset="-128"/>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000">
          <a:solidFill>
            <a:schemeClr val="tx1"/>
          </a:solidFill>
          <a:latin typeface="Arial" charset="0"/>
          <a:ea typeface="+mn-ea"/>
        </a:defRPr>
      </a:lvl2pPr>
      <a:lvl3pPr marL="1143000" indent="-228600" algn="l" rtl="0" eaLnBrk="0" fontAlgn="base" hangingPunct="0">
        <a:spcBef>
          <a:spcPct val="20000"/>
        </a:spcBef>
        <a:spcAft>
          <a:spcPct val="0"/>
        </a:spcAft>
        <a:buChar char="•"/>
        <a:defRPr sz="2000">
          <a:solidFill>
            <a:schemeClr val="tx1"/>
          </a:solidFill>
          <a:latin typeface="Arial" charset="0"/>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50000"/>
              </a:schemeClr>
            </a:gs>
            <a:gs pos="100000">
              <a:schemeClr val="bg1">
                <a:lumMod val="75000"/>
              </a:schemeClr>
            </a:gs>
          </a:gsLst>
          <a:lin ang="162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1470D6FE-E6DD-C447-99A2-EB89EFCCA2E5}" type="datetimeFigureOut">
              <a:rPr lang="en-US" smtClean="0">
                <a:solidFill>
                  <a:prstClr val="black">
                    <a:tint val="75000"/>
                  </a:prstClr>
                </a:solidFill>
                <a:latin typeface="Calibri"/>
              </a:rPr>
              <a:pPr defTabSz="457200" fontAlgn="auto">
                <a:spcBef>
                  <a:spcPts val="0"/>
                </a:spcBef>
                <a:spcAft>
                  <a:spcPts val="0"/>
                </a:spcAft>
              </a:pPr>
              <a:t>7/9/2016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D3EBEB27-FF53-884E-9E45-43CCF1EEA2FC}" type="slidenum">
              <a:rPr lang="en-US" smtClean="0">
                <a:solidFill>
                  <a:prstClr val="black">
                    <a:tint val="75000"/>
                  </a:prstClr>
                </a:solidFill>
                <a:latin typeface="Calibri"/>
              </a:rPr>
              <a:pPr defTabSz="457200"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92482480"/>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_ftnref1"/><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cstate="print"/>
          <a:srcRect/>
          <a:stretch>
            <a:fillRect/>
          </a:stretch>
        </p:blipFill>
        <p:spPr bwMode="auto">
          <a:xfrm>
            <a:off x="0" y="0"/>
            <a:ext cx="9177338" cy="6891338"/>
          </a:xfrm>
          <a:prstGeom prst="rect">
            <a:avLst/>
          </a:prstGeom>
          <a:noFill/>
          <a:ln w="9525">
            <a:noFill/>
            <a:miter lim="800000"/>
            <a:headEnd/>
            <a:tailEnd/>
          </a:ln>
        </p:spPr>
      </p:pic>
      <p:sp>
        <p:nvSpPr>
          <p:cNvPr id="11267" name="Rectangle 12"/>
          <p:cNvSpPr>
            <a:spLocks noGrp="1" noChangeArrowheads="1"/>
          </p:cNvSpPr>
          <p:nvPr>
            <p:ph type="ctrTitle" idx="4294967295"/>
          </p:nvPr>
        </p:nvSpPr>
        <p:spPr>
          <a:xfrm>
            <a:off x="0" y="1772816"/>
            <a:ext cx="9144000" cy="2087562"/>
          </a:xfrm>
        </p:spPr>
        <p:txBody>
          <a:bodyPr rtlCol="0">
            <a:normAutofit fontScale="90000"/>
          </a:bodyPr>
          <a:lstStyle/>
          <a:p>
            <a:r>
              <a:rPr lang="en-US" sz="3400" b="1" dirty="0" smtClean="0">
                <a:solidFill>
                  <a:schemeClr val="bg1"/>
                </a:solidFill>
                <a:latin typeface="Arial Bold" pitchFamily="1" charset="0"/>
                <a:ea typeface="Osaka" pitchFamily="1" charset="-128"/>
              </a:rPr>
              <a:t/>
            </a:r>
            <a:br>
              <a:rPr lang="en-US" sz="3400" b="1" dirty="0" smtClean="0">
                <a:solidFill>
                  <a:schemeClr val="bg1"/>
                </a:solidFill>
                <a:latin typeface="Arial Bold" pitchFamily="1" charset="0"/>
                <a:ea typeface="Osaka" pitchFamily="1" charset="-128"/>
              </a:rPr>
            </a:br>
            <a:r>
              <a:rPr lang="en-GB" sz="3200" b="1" dirty="0"/>
              <a:t> </a:t>
            </a:r>
            <a:r>
              <a:rPr lang="en-ZA" sz="3200" dirty="0" smtClean="0"/>
              <a:t/>
            </a:r>
            <a:br>
              <a:rPr lang="en-ZA" sz="3200" dirty="0" smtClean="0"/>
            </a:br>
            <a:r>
              <a:rPr lang="en-GB" sz="2700" b="1" dirty="0" smtClean="0">
                <a:solidFill>
                  <a:schemeClr val="bg1"/>
                </a:solidFill>
              </a:rPr>
              <a:t/>
            </a:r>
            <a:br>
              <a:rPr lang="en-GB" sz="2700" b="1" dirty="0" smtClean="0">
                <a:solidFill>
                  <a:schemeClr val="bg1"/>
                </a:solidFill>
              </a:rPr>
            </a:br>
            <a:r>
              <a:rPr lang="en-ZA" sz="2700" dirty="0">
                <a:solidFill>
                  <a:schemeClr val="bg1"/>
                </a:solidFill>
              </a:rPr>
              <a:t/>
            </a:r>
            <a:br>
              <a:rPr lang="en-ZA" sz="2700" dirty="0">
                <a:solidFill>
                  <a:schemeClr val="bg1"/>
                </a:solidFill>
              </a:rPr>
            </a:br>
            <a:r>
              <a:rPr lang="en-ZA" sz="4000" b="1" dirty="0">
                <a:solidFill>
                  <a:schemeClr val="bg1"/>
                </a:solidFill>
              </a:rPr>
              <a:t>mSCOA Budget for Projects </a:t>
            </a:r>
            <a:br>
              <a:rPr lang="en-ZA" sz="4000" b="1" dirty="0">
                <a:solidFill>
                  <a:schemeClr val="bg1"/>
                </a:solidFill>
              </a:rPr>
            </a:br>
            <a:r>
              <a:rPr lang="en-ZA" sz="4000" b="1" dirty="0">
                <a:solidFill>
                  <a:schemeClr val="bg1"/>
                </a:solidFill>
              </a:rPr>
              <a:t>11:30-13:00</a:t>
            </a:r>
            <a:br>
              <a:rPr lang="en-ZA" sz="4000" b="1" dirty="0">
                <a:solidFill>
                  <a:schemeClr val="bg1"/>
                </a:solidFill>
              </a:rPr>
            </a:br>
            <a:r>
              <a:rPr lang="en-ZA" sz="3400" b="1" i="1" dirty="0" smtClean="0">
                <a:solidFill>
                  <a:schemeClr val="bg1"/>
                </a:solidFill>
                <a:latin typeface="Arial Bold" pitchFamily="1" charset="0"/>
                <a:ea typeface="Osaka" pitchFamily="1" charset="-128"/>
              </a:rPr>
              <a:t/>
            </a:r>
            <a:br>
              <a:rPr lang="en-ZA" sz="3400" b="1" i="1" dirty="0" smtClean="0">
                <a:solidFill>
                  <a:schemeClr val="bg1"/>
                </a:solidFill>
                <a:latin typeface="Arial Bold" pitchFamily="1" charset="0"/>
                <a:ea typeface="Osaka" pitchFamily="1" charset="-128"/>
              </a:rPr>
            </a:br>
            <a:r>
              <a:rPr lang="en-ZA" sz="3400" b="1" i="1" dirty="0">
                <a:solidFill>
                  <a:schemeClr val="bg1"/>
                </a:solidFill>
                <a:latin typeface="Arial Bold" pitchFamily="1" charset="0"/>
                <a:ea typeface="Osaka" pitchFamily="1" charset="-128"/>
              </a:rPr>
              <a:t/>
            </a:r>
            <a:br>
              <a:rPr lang="en-ZA" sz="3400" b="1" i="1" dirty="0">
                <a:solidFill>
                  <a:schemeClr val="bg1"/>
                </a:solidFill>
                <a:latin typeface="Arial Bold" pitchFamily="1" charset="0"/>
                <a:ea typeface="Osaka" pitchFamily="1" charset="-128"/>
              </a:rPr>
            </a:br>
            <a:endParaRPr lang="en-ZA" sz="3400" b="1" i="1" dirty="0" smtClean="0">
              <a:solidFill>
                <a:schemeClr val="bg1"/>
              </a:solidFill>
              <a:latin typeface="Arial Bold" pitchFamily="1" charset="0"/>
              <a:ea typeface="Osaka" pitchFamily="1" charset="-128"/>
            </a:endParaRPr>
          </a:p>
        </p:txBody>
      </p:sp>
      <p:sp>
        <p:nvSpPr>
          <p:cNvPr id="14340" name="Rectangle 14"/>
          <p:cNvSpPr>
            <a:spLocks noChangeArrowheads="1"/>
          </p:cNvSpPr>
          <p:nvPr/>
        </p:nvSpPr>
        <p:spPr bwMode="auto">
          <a:xfrm>
            <a:off x="993775" y="4725144"/>
            <a:ext cx="7696200" cy="504056"/>
          </a:xfrm>
          <a:prstGeom prst="rect">
            <a:avLst/>
          </a:prstGeom>
          <a:noFill/>
          <a:ln w="9525">
            <a:noFill/>
            <a:miter lim="800000"/>
            <a:headEnd/>
            <a:tailEnd/>
          </a:ln>
        </p:spPr>
        <p:txBody>
          <a:bodyPr/>
          <a:lstStyle/>
          <a:p>
            <a:pPr algn="r">
              <a:spcBef>
                <a:spcPct val="20000"/>
              </a:spcBef>
            </a:pPr>
            <a:r>
              <a:rPr lang="en-US" sz="1600" b="1" dirty="0">
                <a:solidFill>
                  <a:schemeClr val="bg1"/>
                </a:solidFill>
                <a:latin typeface="Calibri" pitchFamily="34" charset="0"/>
                <a:ea typeface="Osaka"/>
                <a:cs typeface="Osaka"/>
              </a:rPr>
              <a:t>Presented by National </a:t>
            </a:r>
            <a:r>
              <a:rPr lang="en-US" b="1" dirty="0" smtClean="0">
                <a:solidFill>
                  <a:schemeClr val="bg1"/>
                </a:solidFill>
                <a:latin typeface="Calibri" pitchFamily="34" charset="0"/>
                <a:ea typeface="Osaka"/>
                <a:cs typeface="Osaka"/>
              </a:rPr>
              <a:t>Treasury</a:t>
            </a:r>
            <a:r>
              <a:rPr lang="en-US" sz="1600" b="1" dirty="0" smtClean="0">
                <a:solidFill>
                  <a:schemeClr val="bg1"/>
                </a:solidFill>
                <a:latin typeface="Calibri" pitchFamily="34" charset="0"/>
                <a:ea typeface="Osaka"/>
                <a:cs typeface="Osaka"/>
              </a:rPr>
              <a:t> </a:t>
            </a:r>
            <a:r>
              <a:rPr lang="en-US" sz="1600" b="1" dirty="0">
                <a:solidFill>
                  <a:schemeClr val="bg1"/>
                </a:solidFill>
                <a:latin typeface="Calibri" pitchFamily="34" charset="0"/>
                <a:ea typeface="Osaka"/>
                <a:cs typeface="Osaka"/>
              </a:rPr>
              <a:t>– </a:t>
            </a:r>
            <a:r>
              <a:rPr lang="en-US" sz="1600" b="1" dirty="0" smtClean="0">
                <a:solidFill>
                  <a:schemeClr val="bg1"/>
                </a:solidFill>
                <a:latin typeface="Calibri" pitchFamily="34" charset="0"/>
                <a:ea typeface="Osaka"/>
                <a:cs typeface="Osaka"/>
              </a:rPr>
              <a:t> 16 March 2016</a:t>
            </a:r>
            <a:endParaRPr lang="en-US" sz="1000" b="1" dirty="0">
              <a:solidFill>
                <a:schemeClr val="bg1"/>
              </a:solidFill>
              <a:latin typeface="Calibri" pitchFamily="34" charset="0"/>
              <a:ea typeface="Osaka"/>
              <a:cs typeface="Osaka"/>
            </a:endParaRPr>
          </a:p>
          <a:p>
            <a:pPr algn="r">
              <a:spcBef>
                <a:spcPct val="20000"/>
              </a:spcBef>
            </a:pPr>
            <a:r>
              <a:rPr lang="en-US" sz="1000" b="1" dirty="0">
                <a:solidFill>
                  <a:schemeClr val="bg1"/>
                </a:solidFill>
                <a:latin typeface="Calibri" pitchFamily="34" charset="0"/>
                <a:ea typeface="Osaka"/>
                <a:cs typeface="Osaka"/>
              </a:rPr>
              <a:t> </a:t>
            </a:r>
            <a:endParaRPr lang="en-US" sz="1000" dirty="0">
              <a:solidFill>
                <a:schemeClr val="bg1"/>
              </a:solidFill>
              <a:latin typeface="Calibri" pitchFamily="34" charset="0"/>
              <a:ea typeface="Osaka"/>
              <a:cs typeface="Osak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4" y="0"/>
            <a:ext cx="9140146" cy="1067336"/>
          </a:xfrm>
        </p:spPr>
        <p:txBody>
          <a:bodyPr/>
          <a:lstStyle/>
          <a:p>
            <a:r>
              <a:rPr lang="en-US" sz="2800" dirty="0" smtClean="0"/>
              <a:t>Legislative framework that enable financial management  </a:t>
            </a:r>
            <a:r>
              <a:rPr lang="en-US" sz="1800" i="1" dirty="0" smtClean="0"/>
              <a:t>(Own bolding for emphasis only)</a:t>
            </a:r>
            <a:endParaRPr lang="en-ZA" sz="1800" i="1" dirty="0"/>
          </a:p>
        </p:txBody>
      </p:sp>
      <p:sp>
        <p:nvSpPr>
          <p:cNvPr id="6" name="TextBox 5"/>
          <p:cNvSpPr txBox="1"/>
          <p:nvPr/>
        </p:nvSpPr>
        <p:spPr>
          <a:xfrm>
            <a:off x="-3854" y="1113781"/>
            <a:ext cx="9144000" cy="5970865"/>
          </a:xfrm>
          <a:prstGeom prst="rect">
            <a:avLst/>
          </a:prstGeom>
          <a:noFill/>
        </p:spPr>
        <p:txBody>
          <a:bodyPr wrap="square" rtlCol="0">
            <a:spAutoFit/>
          </a:bodyPr>
          <a:lstStyle/>
          <a:p>
            <a:pPr fontAlgn="auto">
              <a:spcBef>
                <a:spcPts val="0"/>
              </a:spcBef>
              <a:spcAft>
                <a:spcPts val="0"/>
              </a:spcAft>
            </a:pPr>
            <a:r>
              <a:rPr lang="en-US" b="1" dirty="0" smtClean="0">
                <a:solidFill>
                  <a:srgbClr val="000000"/>
                </a:solidFill>
                <a:latin typeface="+mn-lt"/>
              </a:rPr>
              <a:t>Municipal Systems Act, 2000</a:t>
            </a:r>
            <a:endParaRPr lang="en-ZA" b="1" dirty="0">
              <a:solidFill>
                <a:srgbClr val="000000"/>
              </a:solidFill>
              <a:latin typeface="+mn-lt"/>
            </a:endParaRPr>
          </a:p>
          <a:p>
            <a:pPr fontAlgn="auto">
              <a:spcBef>
                <a:spcPts val="0"/>
              </a:spcBef>
              <a:spcAft>
                <a:spcPts val="0"/>
              </a:spcAft>
            </a:pPr>
            <a:r>
              <a:rPr lang="en-ZA" b="1" dirty="0">
                <a:solidFill>
                  <a:srgbClr val="000000"/>
                </a:solidFill>
                <a:latin typeface="+mn-lt"/>
              </a:rPr>
              <a:t>“Adoption of integrated development plans</a:t>
            </a:r>
          </a:p>
          <a:p>
            <a:pPr fontAlgn="auto">
              <a:spcBef>
                <a:spcPts val="0"/>
              </a:spcBef>
              <a:spcAft>
                <a:spcPts val="0"/>
              </a:spcAft>
            </a:pPr>
            <a:r>
              <a:rPr lang="en-ZA" dirty="0">
                <a:solidFill>
                  <a:srgbClr val="000000"/>
                </a:solidFill>
                <a:latin typeface="+mn-lt"/>
              </a:rPr>
              <a:t>25. (1) Each municipal council must, within a prescribed period after the start of its elected term, adopt a single, inclusive and strategic plan for the development of the municipality which:</a:t>
            </a:r>
          </a:p>
          <a:p>
            <a:pPr marL="171450" indent="-171450" fontAlgn="auto">
              <a:spcBef>
                <a:spcPts val="0"/>
              </a:spcBef>
              <a:spcAft>
                <a:spcPts val="0"/>
              </a:spcAft>
              <a:buFontTx/>
              <a:buAutoNum type="alphaLcParenBoth"/>
            </a:pPr>
            <a:r>
              <a:rPr lang="en-ZA" dirty="0" smtClean="0">
                <a:solidFill>
                  <a:srgbClr val="000000"/>
                </a:solidFill>
                <a:latin typeface="+mn-lt"/>
              </a:rPr>
              <a:t> links</a:t>
            </a:r>
            <a:r>
              <a:rPr lang="en-ZA" dirty="0">
                <a:solidFill>
                  <a:srgbClr val="000000"/>
                </a:solidFill>
                <a:latin typeface="+mn-lt"/>
              </a:rPr>
              <a:t>, integrates and co-ordinates plans and takes into account proposals for the development of the municipality; </a:t>
            </a:r>
          </a:p>
          <a:p>
            <a:pPr marL="171450" indent="-171450" fontAlgn="auto">
              <a:spcBef>
                <a:spcPts val="0"/>
              </a:spcBef>
              <a:spcAft>
                <a:spcPts val="0"/>
              </a:spcAft>
              <a:buFontTx/>
              <a:buAutoNum type="alphaLcParenBoth"/>
            </a:pPr>
            <a:r>
              <a:rPr lang="en-ZA" b="1" dirty="0" smtClean="0">
                <a:solidFill>
                  <a:srgbClr val="000000"/>
                </a:solidFill>
                <a:latin typeface="+mn-lt"/>
              </a:rPr>
              <a:t> </a:t>
            </a:r>
            <a:r>
              <a:rPr lang="en-ZA" b="1" dirty="0" smtClean="0">
                <a:solidFill>
                  <a:srgbClr val="002060"/>
                </a:solidFill>
                <a:latin typeface="+mn-lt"/>
              </a:rPr>
              <a:t>aligns </a:t>
            </a:r>
            <a:r>
              <a:rPr lang="en-ZA" b="1" dirty="0">
                <a:solidFill>
                  <a:srgbClr val="002060"/>
                </a:solidFill>
                <a:latin typeface="+mn-lt"/>
              </a:rPr>
              <a:t>the resources and capacity of the municipality with the implementation of the plan</a:t>
            </a:r>
            <a:r>
              <a:rPr lang="en-ZA" b="1" dirty="0">
                <a:solidFill>
                  <a:srgbClr val="000000"/>
                </a:solidFill>
                <a:latin typeface="+mn-lt"/>
              </a:rPr>
              <a:t>; </a:t>
            </a:r>
          </a:p>
          <a:p>
            <a:pPr marL="171450" indent="-171450" fontAlgn="auto">
              <a:spcBef>
                <a:spcPts val="0"/>
              </a:spcBef>
              <a:spcAft>
                <a:spcPts val="0"/>
              </a:spcAft>
              <a:buFontTx/>
              <a:buAutoNum type="alphaLcParenBoth"/>
            </a:pPr>
            <a:r>
              <a:rPr lang="en-ZA" dirty="0" smtClean="0">
                <a:solidFill>
                  <a:srgbClr val="000000"/>
                </a:solidFill>
                <a:latin typeface="+mn-lt"/>
              </a:rPr>
              <a:t> </a:t>
            </a:r>
            <a:r>
              <a:rPr lang="en-ZA" dirty="0" smtClean="0">
                <a:solidFill>
                  <a:srgbClr val="002060"/>
                </a:solidFill>
                <a:latin typeface="+mn-lt"/>
              </a:rPr>
              <a:t>forms </a:t>
            </a:r>
            <a:r>
              <a:rPr lang="en-ZA" dirty="0">
                <a:solidFill>
                  <a:srgbClr val="002060"/>
                </a:solidFill>
                <a:latin typeface="+mn-lt"/>
              </a:rPr>
              <a:t>the </a:t>
            </a:r>
            <a:r>
              <a:rPr lang="en-ZA" dirty="0">
                <a:solidFill>
                  <a:srgbClr val="000000"/>
                </a:solidFill>
                <a:latin typeface="+mn-lt"/>
              </a:rPr>
              <a:t>policy framework and general </a:t>
            </a:r>
            <a:r>
              <a:rPr lang="en-ZA" b="1" dirty="0">
                <a:solidFill>
                  <a:srgbClr val="002060"/>
                </a:solidFill>
                <a:latin typeface="+mn-lt"/>
              </a:rPr>
              <a:t>basis on which annual budgets must be based</a:t>
            </a:r>
            <a:r>
              <a:rPr lang="en-ZA" dirty="0" smtClean="0">
                <a:solidFill>
                  <a:srgbClr val="000000"/>
                </a:solidFill>
                <a:latin typeface="+mn-lt"/>
              </a:rPr>
              <a:t>;”</a:t>
            </a:r>
          </a:p>
          <a:p>
            <a:pPr fontAlgn="auto">
              <a:spcBef>
                <a:spcPts val="0"/>
              </a:spcBef>
              <a:spcAft>
                <a:spcPts val="0"/>
              </a:spcAft>
            </a:pPr>
            <a:endParaRPr lang="en-ZA" dirty="0" smtClean="0">
              <a:solidFill>
                <a:srgbClr val="000000"/>
              </a:solidFill>
              <a:latin typeface="+mn-lt"/>
            </a:endParaRPr>
          </a:p>
          <a:p>
            <a:pPr fontAlgn="auto">
              <a:spcBef>
                <a:spcPts val="0"/>
              </a:spcBef>
              <a:spcAft>
                <a:spcPts val="0"/>
              </a:spcAft>
            </a:pPr>
            <a:r>
              <a:rPr lang="en-US" b="1" dirty="0" smtClean="0">
                <a:solidFill>
                  <a:srgbClr val="000000"/>
                </a:solidFill>
              </a:rPr>
              <a:t>MFMA, 2003</a:t>
            </a:r>
            <a:endParaRPr lang="en-ZA" b="1" dirty="0">
              <a:solidFill>
                <a:srgbClr val="000000"/>
              </a:solidFill>
            </a:endParaRPr>
          </a:p>
          <a:p>
            <a:pPr fontAlgn="auto">
              <a:spcBef>
                <a:spcPts val="0"/>
              </a:spcBef>
              <a:spcAft>
                <a:spcPts val="0"/>
              </a:spcAft>
            </a:pPr>
            <a:r>
              <a:rPr lang="en-ZA" b="1" dirty="0">
                <a:solidFill>
                  <a:srgbClr val="000000"/>
                </a:solidFill>
              </a:rPr>
              <a:t>“Budget preparation process</a:t>
            </a:r>
          </a:p>
          <a:p>
            <a:pPr fontAlgn="auto">
              <a:spcBef>
                <a:spcPts val="0"/>
              </a:spcBef>
              <a:spcAft>
                <a:spcPts val="0"/>
              </a:spcAft>
            </a:pPr>
            <a:r>
              <a:rPr lang="en-ZA" dirty="0">
                <a:solidFill>
                  <a:srgbClr val="000000"/>
                </a:solidFill>
              </a:rPr>
              <a:t>21. (1) The mayor of a municipality must – (a) co-ordinate the processes for preparing the annual budget and for reviewing the municipality’s integrated development plan and budget-related policies to ensure that the tabled </a:t>
            </a:r>
            <a:r>
              <a:rPr lang="en-ZA" b="1" dirty="0">
                <a:solidFill>
                  <a:srgbClr val="002060"/>
                </a:solidFill>
              </a:rPr>
              <a:t>budget</a:t>
            </a:r>
            <a:r>
              <a:rPr lang="en-ZA" dirty="0">
                <a:solidFill>
                  <a:srgbClr val="000000"/>
                </a:solidFill>
              </a:rPr>
              <a:t> </a:t>
            </a:r>
            <a:r>
              <a:rPr lang="en-ZA" b="1" dirty="0">
                <a:solidFill>
                  <a:srgbClr val="002060"/>
                </a:solidFill>
              </a:rPr>
              <a:t>and</a:t>
            </a:r>
            <a:r>
              <a:rPr lang="en-ZA" dirty="0">
                <a:solidFill>
                  <a:srgbClr val="000000"/>
                </a:solidFill>
              </a:rPr>
              <a:t> any revisions of the </a:t>
            </a:r>
            <a:r>
              <a:rPr lang="en-ZA" b="1" dirty="0">
                <a:solidFill>
                  <a:srgbClr val="002060"/>
                </a:solidFill>
              </a:rPr>
              <a:t>integrated development plan</a:t>
            </a:r>
            <a:r>
              <a:rPr lang="en-ZA" dirty="0">
                <a:solidFill>
                  <a:srgbClr val="000000"/>
                </a:solidFill>
              </a:rPr>
              <a:t> and budget-related policies </a:t>
            </a:r>
            <a:r>
              <a:rPr lang="en-ZA" b="1" dirty="0">
                <a:solidFill>
                  <a:srgbClr val="002060"/>
                </a:solidFill>
              </a:rPr>
              <a:t>are mutually consistent and credible</a:t>
            </a:r>
            <a:r>
              <a:rPr lang="en-ZA" b="1" dirty="0">
                <a:solidFill>
                  <a:srgbClr val="000000"/>
                </a:solidFill>
              </a:rPr>
              <a:t>;”</a:t>
            </a:r>
          </a:p>
          <a:p>
            <a:pPr fontAlgn="auto">
              <a:spcBef>
                <a:spcPts val="0"/>
              </a:spcBef>
              <a:spcAft>
                <a:spcPts val="0"/>
              </a:spcAft>
            </a:pPr>
            <a:endParaRPr lang="en-ZA" sz="2000" dirty="0">
              <a:solidFill>
                <a:srgbClr val="000000"/>
              </a:solidFill>
              <a:latin typeface="+mn-lt"/>
            </a:endParaRPr>
          </a:p>
          <a:p>
            <a:pPr fontAlgn="auto">
              <a:spcBef>
                <a:spcPts val="0"/>
              </a:spcBef>
              <a:spcAft>
                <a:spcPts val="0"/>
              </a:spcAft>
            </a:pPr>
            <a:r>
              <a:rPr lang="en-ZA" sz="2000" dirty="0" smtClean="0">
                <a:solidFill>
                  <a:srgbClr val="000000"/>
                </a:solidFill>
                <a:latin typeface="+mn-lt"/>
              </a:rPr>
              <a:t>, </a:t>
            </a:r>
            <a:endParaRPr lang="en-ZA" sz="2000" dirty="0">
              <a:solidFill>
                <a:srgbClr val="000000"/>
              </a:solidFill>
              <a:latin typeface="+mn-lt"/>
            </a:endParaRPr>
          </a:p>
        </p:txBody>
      </p:sp>
      <p:sp>
        <p:nvSpPr>
          <p:cNvPr id="7" name="Slide Number Placeholder 3"/>
          <p:cNvSpPr>
            <a:spLocks noGrp="1"/>
          </p:cNvSpPr>
          <p:nvPr>
            <p:ph type="sldNum" sz="quarter" idx="12"/>
          </p:nvPr>
        </p:nvSpPr>
        <p:spPr>
          <a:xfrm>
            <a:off x="6934200" y="6400800"/>
            <a:ext cx="1905000" cy="457200"/>
          </a:xfrm>
          <a:noFill/>
        </p:spPr>
        <p:txBody>
          <a:bodyPr/>
          <a:lstStyle/>
          <a:p>
            <a:pPr fontAlgn="base">
              <a:spcBef>
                <a:spcPct val="0"/>
              </a:spcBef>
              <a:spcAft>
                <a:spcPct val="0"/>
              </a:spcAft>
            </a:pPr>
            <a:fld id="{34B45F31-A258-4DBB-A561-348220804265}" type="slidenum">
              <a:rPr lang="en-US" smtClean="0">
                <a:latin typeface="Arial Bold" panose="020B0704020202020204" pitchFamily="34" charset="0"/>
                <a:cs typeface="Arial Bold" panose="020B0704020202020204" pitchFamily="34" charset="0"/>
              </a:rPr>
              <a:pPr fontAlgn="base">
                <a:spcBef>
                  <a:spcPct val="0"/>
                </a:spcBef>
                <a:spcAft>
                  <a:spcPct val="0"/>
                </a:spcAft>
              </a:pPr>
              <a:t>2</a:t>
            </a:fld>
            <a:endParaRPr lang="en-US" sz="1400" b="0" dirty="0" smtClean="0">
              <a:solidFill>
                <a:srgbClr val="000000"/>
              </a:solidFill>
              <a:latin typeface="Arial Bold" panose="020B0704020202020204" pitchFamily="34" charset="0"/>
              <a:cs typeface="Arial Bold" panose="020B0704020202020204" pitchFamily="34" charset="0"/>
            </a:endParaRPr>
          </a:p>
        </p:txBody>
      </p:sp>
    </p:spTree>
    <p:extLst>
      <p:ext uri="{BB962C8B-B14F-4D97-AF65-F5344CB8AC3E}">
        <p14:creationId xmlns:p14="http://schemas.microsoft.com/office/powerpoint/2010/main" val="340560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0146" cy="1052736"/>
          </a:xfrm>
        </p:spPr>
        <p:txBody>
          <a:bodyPr/>
          <a:lstStyle/>
          <a:p>
            <a:r>
              <a:rPr lang="en-US" sz="2800" dirty="0" smtClean="0"/>
              <a:t>Legislative framework that enable financial management  </a:t>
            </a:r>
            <a:r>
              <a:rPr lang="en-US" sz="1800" i="1" dirty="0" smtClean="0"/>
              <a:t>(Own bolding for emphasis only)</a:t>
            </a:r>
            <a:endParaRPr lang="en-ZA" sz="1800" i="1" dirty="0"/>
          </a:p>
        </p:txBody>
      </p:sp>
      <p:sp>
        <p:nvSpPr>
          <p:cNvPr id="3" name="Rectangle 2"/>
          <p:cNvSpPr/>
          <p:nvPr/>
        </p:nvSpPr>
        <p:spPr>
          <a:xfrm>
            <a:off x="152400" y="1225689"/>
            <a:ext cx="9703296" cy="5509200"/>
          </a:xfrm>
          <a:prstGeom prst="rect">
            <a:avLst/>
          </a:prstGeom>
        </p:spPr>
        <p:txBody>
          <a:bodyPr wrap="square">
            <a:spAutoFit/>
          </a:bodyPr>
          <a:lstStyle/>
          <a:p>
            <a:pPr fontAlgn="auto">
              <a:spcBef>
                <a:spcPts val="0"/>
              </a:spcBef>
              <a:spcAft>
                <a:spcPts val="0"/>
              </a:spcAft>
            </a:pPr>
            <a:r>
              <a:rPr lang="en-ZA" sz="2200" b="1" dirty="0" smtClean="0">
                <a:solidFill>
                  <a:srgbClr val="000000"/>
                </a:solidFill>
                <a:latin typeface="+mn-lt"/>
              </a:rPr>
              <a:t>Municipal Regulations on a Standard Chart of Accounts, 2014</a:t>
            </a:r>
            <a:endParaRPr lang="en-ZA" sz="2200" b="1" dirty="0">
              <a:solidFill>
                <a:srgbClr val="000000"/>
              </a:solidFill>
              <a:latin typeface="+mn-lt"/>
            </a:endParaRPr>
          </a:p>
          <a:p>
            <a:pPr fontAlgn="auto">
              <a:spcBef>
                <a:spcPts val="0"/>
              </a:spcBef>
              <a:spcAft>
                <a:spcPts val="0"/>
              </a:spcAft>
            </a:pPr>
            <a:r>
              <a:rPr lang="en-ZA" sz="2200" b="1" dirty="0">
                <a:solidFill>
                  <a:srgbClr val="000000"/>
                </a:solidFill>
                <a:latin typeface="+mn-lt"/>
              </a:rPr>
              <a:t>“Object of these Regulations</a:t>
            </a:r>
          </a:p>
          <a:p>
            <a:pPr fontAlgn="auto">
              <a:spcBef>
                <a:spcPts val="0"/>
              </a:spcBef>
              <a:spcAft>
                <a:spcPts val="0"/>
              </a:spcAft>
            </a:pPr>
            <a:r>
              <a:rPr lang="en-ZA" sz="2200" dirty="0">
                <a:solidFill>
                  <a:srgbClr val="000000"/>
                </a:solidFill>
                <a:latin typeface="+mn-lt"/>
              </a:rPr>
              <a:t>2. The object of these Regulations is to provide for a national standard </a:t>
            </a:r>
          </a:p>
          <a:p>
            <a:pPr fontAlgn="auto">
              <a:spcBef>
                <a:spcPts val="0"/>
              </a:spcBef>
              <a:spcAft>
                <a:spcPts val="0"/>
              </a:spcAft>
            </a:pPr>
            <a:r>
              <a:rPr lang="en-ZA" sz="2200" dirty="0">
                <a:solidFill>
                  <a:srgbClr val="000000"/>
                </a:solidFill>
                <a:latin typeface="+mn-lt"/>
              </a:rPr>
              <a:t>    for the uniform recording and classification of </a:t>
            </a:r>
            <a:r>
              <a:rPr lang="en-ZA" sz="2200" dirty="0">
                <a:solidFill>
                  <a:srgbClr val="FF0000"/>
                </a:solidFill>
                <a:latin typeface="+mn-lt"/>
              </a:rPr>
              <a:t>municipal budget</a:t>
            </a:r>
          </a:p>
          <a:p>
            <a:pPr fontAlgn="auto">
              <a:spcBef>
                <a:spcPts val="0"/>
              </a:spcBef>
              <a:spcAft>
                <a:spcPts val="0"/>
              </a:spcAft>
            </a:pPr>
            <a:r>
              <a:rPr lang="en-ZA" sz="2200" dirty="0">
                <a:solidFill>
                  <a:srgbClr val="000000"/>
                </a:solidFill>
                <a:latin typeface="+mn-lt"/>
              </a:rPr>
              <a:t>    and financial information at a </a:t>
            </a:r>
            <a:r>
              <a:rPr lang="en-ZA" sz="2200" dirty="0">
                <a:solidFill>
                  <a:srgbClr val="FF0000"/>
                </a:solidFill>
                <a:latin typeface="+mn-lt"/>
              </a:rPr>
              <a:t>transaction level</a:t>
            </a:r>
            <a:r>
              <a:rPr lang="en-ZA" sz="2200" dirty="0">
                <a:solidFill>
                  <a:srgbClr val="000000"/>
                </a:solidFill>
                <a:latin typeface="+mn-lt"/>
              </a:rPr>
              <a:t> by prescribing a </a:t>
            </a:r>
          </a:p>
          <a:p>
            <a:pPr fontAlgn="auto">
              <a:spcBef>
                <a:spcPts val="0"/>
              </a:spcBef>
              <a:spcAft>
                <a:spcPts val="0"/>
              </a:spcAft>
            </a:pPr>
            <a:r>
              <a:rPr lang="en-ZA" sz="2200" dirty="0">
                <a:solidFill>
                  <a:srgbClr val="000000"/>
                </a:solidFill>
                <a:latin typeface="+mn-lt"/>
              </a:rPr>
              <a:t>    standard chart of accounts for municipalities and municipal entities </a:t>
            </a:r>
          </a:p>
          <a:p>
            <a:pPr fontAlgn="auto">
              <a:spcBef>
                <a:spcPts val="0"/>
              </a:spcBef>
              <a:spcAft>
                <a:spcPts val="0"/>
              </a:spcAft>
            </a:pPr>
            <a:r>
              <a:rPr lang="en-ZA" sz="2200" dirty="0">
                <a:solidFill>
                  <a:srgbClr val="000000"/>
                </a:solidFill>
                <a:latin typeface="+mn-lt"/>
              </a:rPr>
              <a:t>    which-</a:t>
            </a:r>
          </a:p>
          <a:p>
            <a:pPr fontAlgn="auto">
              <a:spcBef>
                <a:spcPts val="0"/>
              </a:spcBef>
              <a:spcAft>
                <a:spcPts val="0"/>
              </a:spcAft>
            </a:pPr>
            <a:endParaRPr lang="en-ZA" sz="2200" dirty="0">
              <a:solidFill>
                <a:srgbClr val="000000"/>
              </a:solidFill>
              <a:latin typeface="+mn-lt"/>
            </a:endParaRPr>
          </a:p>
          <a:p>
            <a:pPr marL="457200" indent="-457200" fontAlgn="auto">
              <a:spcBef>
                <a:spcPts val="0"/>
              </a:spcBef>
              <a:spcAft>
                <a:spcPts val="0"/>
              </a:spcAft>
              <a:buAutoNum type="alphaLcParenBoth"/>
            </a:pPr>
            <a:r>
              <a:rPr lang="en-ZA" sz="2200" dirty="0">
                <a:solidFill>
                  <a:srgbClr val="000000"/>
                </a:solidFill>
                <a:latin typeface="+mn-lt"/>
              </a:rPr>
              <a:t>are </a:t>
            </a:r>
            <a:r>
              <a:rPr lang="en-ZA" sz="2200" dirty="0">
                <a:solidFill>
                  <a:srgbClr val="FF0000"/>
                </a:solidFill>
                <a:latin typeface="+mn-lt"/>
              </a:rPr>
              <a:t>aligned</a:t>
            </a:r>
            <a:r>
              <a:rPr lang="en-ZA" sz="2200" dirty="0">
                <a:solidFill>
                  <a:srgbClr val="000000"/>
                </a:solidFill>
                <a:latin typeface="+mn-lt"/>
              </a:rPr>
              <a:t> to the budget formats and accounting standards </a:t>
            </a:r>
          </a:p>
          <a:p>
            <a:pPr fontAlgn="auto">
              <a:spcBef>
                <a:spcPts val="0"/>
              </a:spcBef>
              <a:spcAft>
                <a:spcPts val="0"/>
              </a:spcAft>
            </a:pPr>
            <a:r>
              <a:rPr lang="en-ZA" sz="2200" dirty="0">
                <a:solidFill>
                  <a:srgbClr val="000000"/>
                </a:solidFill>
                <a:latin typeface="+mn-lt"/>
              </a:rPr>
              <a:t>      prescribed for municipalities and municipal entities and </a:t>
            </a:r>
            <a:r>
              <a:rPr lang="en-ZA" sz="2200" dirty="0">
                <a:solidFill>
                  <a:srgbClr val="FF0000"/>
                </a:solidFill>
                <a:latin typeface="+mn-lt"/>
              </a:rPr>
              <a:t>with </a:t>
            </a:r>
            <a:r>
              <a:rPr lang="en-ZA" sz="2200" dirty="0">
                <a:solidFill>
                  <a:srgbClr val="000000"/>
                </a:solidFill>
                <a:latin typeface="+mn-lt"/>
              </a:rPr>
              <a:t>the </a:t>
            </a:r>
          </a:p>
          <a:p>
            <a:pPr fontAlgn="auto">
              <a:spcBef>
                <a:spcPts val="0"/>
              </a:spcBef>
              <a:spcAft>
                <a:spcPts val="0"/>
              </a:spcAft>
            </a:pPr>
            <a:r>
              <a:rPr lang="en-ZA" sz="2200" dirty="0">
                <a:solidFill>
                  <a:srgbClr val="000000"/>
                </a:solidFill>
                <a:latin typeface="+mn-lt"/>
              </a:rPr>
              <a:t>      standard charts of accounts for </a:t>
            </a:r>
            <a:r>
              <a:rPr lang="en-ZA" sz="2200" dirty="0">
                <a:solidFill>
                  <a:srgbClr val="FF0000"/>
                </a:solidFill>
                <a:latin typeface="+mn-lt"/>
              </a:rPr>
              <a:t>national and provincial government</a:t>
            </a:r>
            <a:r>
              <a:rPr lang="en-ZA" sz="2200" dirty="0">
                <a:solidFill>
                  <a:srgbClr val="000000"/>
                </a:solidFill>
                <a:latin typeface="+mn-lt"/>
              </a:rPr>
              <a:t>; </a:t>
            </a:r>
          </a:p>
          <a:p>
            <a:pPr fontAlgn="auto">
              <a:spcBef>
                <a:spcPts val="0"/>
              </a:spcBef>
              <a:spcAft>
                <a:spcPts val="0"/>
              </a:spcAft>
            </a:pPr>
            <a:r>
              <a:rPr lang="en-ZA" sz="2200" dirty="0">
                <a:solidFill>
                  <a:srgbClr val="000000"/>
                </a:solidFill>
                <a:latin typeface="+mn-lt"/>
              </a:rPr>
              <a:t>      and</a:t>
            </a:r>
          </a:p>
          <a:p>
            <a:pPr fontAlgn="auto">
              <a:spcBef>
                <a:spcPts val="0"/>
              </a:spcBef>
              <a:spcAft>
                <a:spcPts val="0"/>
              </a:spcAft>
            </a:pPr>
            <a:r>
              <a:rPr lang="en-ZA" sz="2200" dirty="0">
                <a:solidFill>
                  <a:srgbClr val="000000"/>
                </a:solidFill>
                <a:latin typeface="+mn-lt"/>
              </a:rPr>
              <a:t>(b) enable uniform information sets recorded in terms of national norms </a:t>
            </a:r>
            <a:endParaRPr lang="en-ZA" sz="2200" dirty="0" smtClean="0">
              <a:solidFill>
                <a:srgbClr val="000000"/>
              </a:solidFill>
              <a:latin typeface="+mn-lt"/>
            </a:endParaRPr>
          </a:p>
          <a:p>
            <a:pPr fontAlgn="auto">
              <a:spcBef>
                <a:spcPts val="0"/>
              </a:spcBef>
              <a:spcAft>
                <a:spcPts val="0"/>
              </a:spcAft>
            </a:pPr>
            <a:r>
              <a:rPr lang="en-ZA" sz="2200" dirty="0">
                <a:solidFill>
                  <a:srgbClr val="000000"/>
                </a:solidFill>
                <a:latin typeface="+mn-lt"/>
              </a:rPr>
              <a:t> </a:t>
            </a:r>
            <a:r>
              <a:rPr lang="en-ZA" sz="2200" dirty="0" smtClean="0">
                <a:solidFill>
                  <a:srgbClr val="000000"/>
                </a:solidFill>
                <a:latin typeface="+mn-lt"/>
              </a:rPr>
              <a:t>     and standards </a:t>
            </a:r>
            <a:r>
              <a:rPr lang="en-ZA" sz="2200" dirty="0">
                <a:solidFill>
                  <a:srgbClr val="000000"/>
                </a:solidFill>
                <a:latin typeface="+mn-lt"/>
              </a:rPr>
              <a:t>across the </a:t>
            </a:r>
            <a:r>
              <a:rPr lang="en-ZA" sz="2200" dirty="0">
                <a:solidFill>
                  <a:srgbClr val="FF0000"/>
                </a:solidFill>
                <a:latin typeface="+mn-lt"/>
              </a:rPr>
              <a:t>whole of government </a:t>
            </a:r>
            <a:r>
              <a:rPr lang="en-ZA" sz="2200" dirty="0">
                <a:solidFill>
                  <a:srgbClr val="000000"/>
                </a:solidFill>
                <a:latin typeface="+mn-lt"/>
              </a:rPr>
              <a:t>for the purposes of </a:t>
            </a:r>
            <a:r>
              <a:rPr lang="en-ZA" sz="2200" dirty="0" smtClean="0">
                <a:solidFill>
                  <a:srgbClr val="000000"/>
                </a:solidFill>
                <a:latin typeface="+mn-lt"/>
              </a:rPr>
              <a:t>   </a:t>
            </a:r>
          </a:p>
          <a:p>
            <a:pPr fontAlgn="auto">
              <a:spcBef>
                <a:spcPts val="0"/>
              </a:spcBef>
              <a:spcAft>
                <a:spcPts val="0"/>
              </a:spcAft>
            </a:pPr>
            <a:r>
              <a:rPr lang="en-ZA" sz="2200" dirty="0">
                <a:solidFill>
                  <a:srgbClr val="000000"/>
                </a:solidFill>
                <a:latin typeface="+mn-lt"/>
              </a:rPr>
              <a:t> </a:t>
            </a:r>
            <a:r>
              <a:rPr lang="en-ZA" sz="2200" dirty="0" smtClean="0">
                <a:solidFill>
                  <a:srgbClr val="000000"/>
                </a:solidFill>
                <a:latin typeface="+mn-lt"/>
              </a:rPr>
              <a:t>     national policy </a:t>
            </a:r>
            <a:r>
              <a:rPr lang="en-ZA" sz="2200" dirty="0">
                <a:solidFill>
                  <a:srgbClr val="000000"/>
                </a:solidFill>
                <a:latin typeface="+mn-lt"/>
              </a:rPr>
              <a:t>coordination and reporting, benchmarking and </a:t>
            </a:r>
            <a:endParaRPr lang="en-ZA" sz="2200" dirty="0" smtClean="0">
              <a:solidFill>
                <a:srgbClr val="000000"/>
              </a:solidFill>
              <a:latin typeface="+mn-lt"/>
            </a:endParaRPr>
          </a:p>
          <a:p>
            <a:pPr fontAlgn="auto">
              <a:spcBef>
                <a:spcPts val="0"/>
              </a:spcBef>
              <a:spcAft>
                <a:spcPts val="0"/>
              </a:spcAft>
            </a:pPr>
            <a:r>
              <a:rPr lang="en-ZA" sz="2200" dirty="0">
                <a:solidFill>
                  <a:srgbClr val="000000"/>
                </a:solidFill>
                <a:latin typeface="+mn-lt"/>
              </a:rPr>
              <a:t> </a:t>
            </a:r>
            <a:r>
              <a:rPr lang="en-ZA" sz="2200" dirty="0" smtClean="0">
                <a:solidFill>
                  <a:srgbClr val="000000"/>
                </a:solidFill>
                <a:latin typeface="+mn-lt"/>
              </a:rPr>
              <a:t>     performance measurement </a:t>
            </a:r>
            <a:r>
              <a:rPr lang="en-ZA" sz="2200" dirty="0">
                <a:solidFill>
                  <a:srgbClr val="000000"/>
                </a:solidFill>
                <a:latin typeface="+mn-lt"/>
              </a:rPr>
              <a:t>in the local government sphere.”</a:t>
            </a:r>
          </a:p>
        </p:txBody>
      </p:sp>
      <p:sp>
        <p:nvSpPr>
          <p:cNvPr id="5" name="Slide Number Placeholder 3"/>
          <p:cNvSpPr>
            <a:spLocks noGrp="1"/>
          </p:cNvSpPr>
          <p:nvPr>
            <p:ph type="sldNum" sz="quarter" idx="12"/>
          </p:nvPr>
        </p:nvSpPr>
        <p:spPr>
          <a:xfrm>
            <a:off x="6934200" y="6400800"/>
            <a:ext cx="1905000" cy="457200"/>
          </a:xfrm>
          <a:noFill/>
        </p:spPr>
        <p:txBody>
          <a:bodyPr/>
          <a:lstStyle/>
          <a:p>
            <a:pPr fontAlgn="base">
              <a:spcBef>
                <a:spcPct val="0"/>
              </a:spcBef>
              <a:spcAft>
                <a:spcPct val="0"/>
              </a:spcAft>
            </a:pPr>
            <a:fld id="{34B45F31-A258-4DBB-A561-348220804265}" type="slidenum">
              <a:rPr lang="en-US" smtClean="0">
                <a:latin typeface="Arial Bold" panose="020B0704020202020204" pitchFamily="34" charset="0"/>
                <a:cs typeface="Arial Bold" panose="020B0704020202020204" pitchFamily="34" charset="0"/>
              </a:rPr>
              <a:pPr fontAlgn="base">
                <a:spcBef>
                  <a:spcPct val="0"/>
                </a:spcBef>
                <a:spcAft>
                  <a:spcPct val="0"/>
                </a:spcAft>
              </a:pPr>
              <a:t>3</a:t>
            </a:fld>
            <a:endParaRPr lang="en-US" sz="1400" b="0" dirty="0" smtClean="0">
              <a:solidFill>
                <a:srgbClr val="000000"/>
              </a:solidFill>
              <a:latin typeface="Arial Bold" panose="020B0704020202020204" pitchFamily="34" charset="0"/>
              <a:cs typeface="Arial Bold" panose="020B0704020202020204" pitchFamily="34" charset="0"/>
            </a:endParaRPr>
          </a:p>
        </p:txBody>
      </p:sp>
    </p:spTree>
    <p:extLst>
      <p:ext uri="{BB962C8B-B14F-4D97-AF65-F5344CB8AC3E}">
        <p14:creationId xmlns:p14="http://schemas.microsoft.com/office/powerpoint/2010/main" val="18320618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86800" cy="838200"/>
          </a:xfrm>
        </p:spPr>
        <p:txBody>
          <a:bodyPr/>
          <a:lstStyle/>
          <a:p>
            <a:r>
              <a:rPr lang="en-ZA" dirty="0" smtClean="0"/>
              <a:t>Aligning the Local Government IDP to National and Provincial performance plans</a:t>
            </a:r>
            <a:endParaRPr lang="en-ZA" dirty="0"/>
          </a:p>
        </p:txBody>
      </p:sp>
      <p:pic>
        <p:nvPicPr>
          <p:cNvPr id="5" name="Picture 4"/>
          <p:cNvPicPr>
            <a:picLocks noChangeAspect="1"/>
          </p:cNvPicPr>
          <p:nvPr/>
        </p:nvPicPr>
        <p:blipFill>
          <a:blip r:embed="rId2"/>
          <a:stretch>
            <a:fillRect/>
          </a:stretch>
        </p:blipFill>
        <p:spPr>
          <a:xfrm>
            <a:off x="129952" y="1041514"/>
            <a:ext cx="8884096" cy="4653068"/>
          </a:xfrm>
          <a:prstGeom prst="rect">
            <a:avLst/>
          </a:prstGeom>
        </p:spPr>
      </p:pic>
      <p:sp>
        <p:nvSpPr>
          <p:cNvPr id="4" name="Slide Number Placeholder 3"/>
          <p:cNvSpPr>
            <a:spLocks noGrp="1"/>
          </p:cNvSpPr>
          <p:nvPr>
            <p:ph type="sldNum" sz="quarter" idx="12"/>
          </p:nvPr>
        </p:nvSpPr>
        <p:spPr/>
        <p:txBody>
          <a:bodyPr/>
          <a:lstStyle/>
          <a:p>
            <a:pPr>
              <a:defRPr/>
            </a:pPr>
            <a:fld id="{65536ED3-8BAC-4AF1-98A3-FDB0AE8F0656}" type="slidenum">
              <a:rPr lang="en-US" smtClean="0"/>
              <a:pPr>
                <a:defRPr/>
              </a:pPr>
              <a:t>4</a:t>
            </a:fld>
            <a:endParaRPr lang="en-US" sz="1400" b="0" dirty="0">
              <a:solidFill>
                <a:srgbClr val="000000"/>
              </a:solidFill>
              <a:latin typeface="Arial"/>
            </a:endParaRPr>
          </a:p>
        </p:txBody>
      </p:sp>
      <p:sp>
        <p:nvSpPr>
          <p:cNvPr id="7" name="Rectangle 8"/>
          <p:cNvSpPr>
            <a:spLocks noChangeArrowheads="1"/>
          </p:cNvSpPr>
          <p:nvPr/>
        </p:nvSpPr>
        <p:spPr bwMode="auto">
          <a:xfrm>
            <a:off x="237293" y="5917952"/>
            <a:ext cx="627768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ZA" altLang="en-US" sz="1000" b="0" i="0" u="none" strike="noStrike" cap="none" normalizeH="0" baseline="3000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rPr>
              <a:t>[</a:t>
            </a:r>
            <a:r>
              <a:rPr kumimoji="0" lang="en-ZA" altLang="en-US" sz="1000" b="0" i="0" u="none" strike="noStrike" cap="none" normalizeH="0" baseline="30000" dirty="0" smtClean="0" bmk="">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rPr>
              <a:t>1</a:t>
            </a:r>
            <a:r>
              <a:rPr kumimoji="0" lang="en-ZA" altLang="en-US" sz="1000" b="0" i="1" u="none" strike="noStrike" cap="none" normalizeH="0" baseline="30000" dirty="0" smtClean="0" bmk="">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3"/>
              </a:rPr>
              <a:t>]</a:t>
            </a:r>
            <a:r>
              <a:rPr kumimoji="0" lang="en-ZA" altLang="en-US" sz="10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Adapted from “Framework</a:t>
            </a:r>
            <a:r>
              <a:rPr kumimoji="0" lang="en-ZA" altLang="en-US" sz="1000" b="0" i="1" u="none" strike="noStrike" cap="none" normalizeH="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for strategic plans and annual performance plans</a:t>
            </a:r>
            <a:r>
              <a:rPr kumimoji="0" lang="en-ZA" altLang="en-US" sz="10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published by National Treasury, 2010</a:t>
            </a:r>
            <a:endParaRPr kumimoji="0" lang="en-ZA" altLang="en-US" sz="1800" b="0" i="1" u="none" strike="noStrike" cap="none" normalizeH="0" baseline="0" dirty="0" smtClean="0">
              <a:ln>
                <a:noFill/>
              </a:ln>
              <a:solidFill>
                <a:schemeClr val="tx1"/>
              </a:solidFill>
              <a:effectLst/>
            </a:endParaRPr>
          </a:p>
        </p:txBody>
      </p:sp>
      <p:sp>
        <p:nvSpPr>
          <p:cNvPr id="22" name="Rectangle 21"/>
          <p:cNvSpPr/>
          <p:nvPr/>
        </p:nvSpPr>
        <p:spPr>
          <a:xfrm>
            <a:off x="3995936" y="2522895"/>
            <a:ext cx="3095102" cy="369332"/>
          </a:xfrm>
          <a:prstGeom prst="rect">
            <a:avLst/>
          </a:prstGeom>
          <a:noFill/>
        </p:spPr>
        <p:txBody>
          <a:bodyPr wrap="square" lIns="91440" tIns="45720" rIns="91440" bIns="45720">
            <a:spAutoFit/>
          </a:bodyPr>
          <a:lstStyle/>
          <a:p>
            <a:pPr algn="ctr"/>
            <a:r>
              <a:rPr lang="en-US" b="1" i="1" cap="none" spc="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IYM Section 71&amp; 72 Reporting</a:t>
            </a:r>
            <a:endParaRPr lang="en-US" b="1" i="1" cap="none" spc="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
        <p:nvSpPr>
          <p:cNvPr id="23" name="Rectangle 22"/>
          <p:cNvSpPr/>
          <p:nvPr/>
        </p:nvSpPr>
        <p:spPr>
          <a:xfrm>
            <a:off x="4355976" y="1346081"/>
            <a:ext cx="1584176" cy="646331"/>
          </a:xfrm>
          <a:prstGeom prst="rect">
            <a:avLst/>
          </a:prstGeom>
          <a:noFill/>
        </p:spPr>
        <p:txBody>
          <a:bodyPr wrap="square" lIns="91440" tIns="45720" rIns="91440" bIns="45720">
            <a:spAutoFit/>
          </a:bodyPr>
          <a:lstStyle/>
          <a:p>
            <a:pPr algn="ctr"/>
            <a:r>
              <a:rPr lang="en-US" b="1" i="1" dirty="0" smtClean="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Annual Report &amp; AFS</a:t>
            </a:r>
            <a:endParaRPr lang="en-US" b="1" i="1" cap="none" spc="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
        <p:nvSpPr>
          <p:cNvPr id="24" name="Rectangle 23"/>
          <p:cNvSpPr/>
          <p:nvPr/>
        </p:nvSpPr>
        <p:spPr>
          <a:xfrm>
            <a:off x="3721967" y="3309834"/>
            <a:ext cx="2938264" cy="369332"/>
          </a:xfrm>
          <a:prstGeom prst="rect">
            <a:avLst/>
          </a:prstGeom>
          <a:noFill/>
        </p:spPr>
        <p:txBody>
          <a:bodyPr wrap="square" lIns="91440" tIns="45720" rIns="91440" bIns="45720">
            <a:spAutoFit/>
          </a:bodyPr>
          <a:lstStyle/>
          <a:p>
            <a:pPr algn="ctr"/>
            <a:r>
              <a:rPr lang="en-US" b="1" i="1" dirty="0" smtClean="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Budget </a:t>
            </a:r>
            <a:r>
              <a:rPr lang="en-US" b="1" i="1" dirty="0" err="1" smtClean="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Finalisation</a:t>
            </a:r>
            <a:r>
              <a:rPr lang="en-US" b="1" i="1" dirty="0" smtClean="0">
                <a:ln w="0"/>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 /SDBIP</a:t>
            </a:r>
            <a:endParaRPr lang="en-US" b="1" i="1" cap="none" spc="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
        <p:nvSpPr>
          <p:cNvPr id="25" name="Rectangle 24"/>
          <p:cNvSpPr/>
          <p:nvPr/>
        </p:nvSpPr>
        <p:spPr>
          <a:xfrm>
            <a:off x="3635896" y="4093427"/>
            <a:ext cx="3024335" cy="369332"/>
          </a:xfrm>
          <a:prstGeom prst="rect">
            <a:avLst/>
          </a:prstGeom>
          <a:noFill/>
        </p:spPr>
        <p:txBody>
          <a:bodyPr wrap="square" lIns="91440" tIns="45720" rIns="91440" bIns="45720">
            <a:spAutoFit/>
          </a:bodyPr>
          <a:lstStyle/>
          <a:p>
            <a:pPr algn="ctr"/>
            <a:r>
              <a:rPr lang="en-US" b="1" i="1" cap="none" spc="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Community Participation</a:t>
            </a:r>
            <a:endParaRPr lang="en-US" b="1" i="1" cap="none" spc="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
        <p:nvSpPr>
          <p:cNvPr id="26" name="Rectangle 25"/>
          <p:cNvSpPr/>
          <p:nvPr/>
        </p:nvSpPr>
        <p:spPr>
          <a:xfrm>
            <a:off x="3186492" y="4835438"/>
            <a:ext cx="3960440" cy="369332"/>
          </a:xfrm>
          <a:prstGeom prst="rect">
            <a:avLst/>
          </a:prstGeom>
          <a:noFill/>
        </p:spPr>
        <p:txBody>
          <a:bodyPr wrap="square" lIns="91440" tIns="45720" rIns="91440" bIns="45720">
            <a:spAutoFit/>
          </a:bodyPr>
          <a:lstStyle/>
          <a:p>
            <a:pPr algn="ctr"/>
            <a:r>
              <a:rPr lang="en-US" b="1" i="1" cap="none" spc="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IDP and Budget Process plans</a:t>
            </a:r>
            <a:endParaRPr lang="en-US" b="1" i="1" cap="none" spc="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0211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1142984"/>
          </a:xfrm>
        </p:spPr>
        <p:txBody>
          <a:bodyPr/>
          <a:lstStyle/>
          <a:p>
            <a:pPr algn="ctr"/>
            <a:r>
              <a:rPr lang="en-US" b="1" dirty="0" smtClean="0"/>
              <a:t> </a:t>
            </a:r>
            <a:endParaRPr lang="en-ZA" b="1" dirty="0" smtClean="0"/>
          </a:p>
        </p:txBody>
      </p:sp>
      <p:sp>
        <p:nvSpPr>
          <p:cNvPr id="3" name="Vertical Text Placeholder 2"/>
          <p:cNvSpPr>
            <a:spLocks noGrp="1"/>
          </p:cNvSpPr>
          <p:nvPr>
            <p:ph type="body" orient="vert" idx="1"/>
          </p:nvPr>
        </p:nvSpPr>
        <p:spPr>
          <a:xfrm>
            <a:off x="152400" y="1151284"/>
            <a:ext cx="8763000" cy="4942012"/>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a:noAutofit/>
          </a:bodyPr>
          <a:lstStyle/>
          <a:p>
            <a:pPr marL="0" indent="0">
              <a:lnSpc>
                <a:spcPct val="80000"/>
              </a:lnSpc>
              <a:spcBef>
                <a:spcPct val="25000"/>
              </a:spcBef>
              <a:spcAft>
                <a:spcPts val="1200"/>
              </a:spcAft>
              <a:buNone/>
              <a:defRPr/>
            </a:pPr>
            <a:r>
              <a:rPr lang="en-US" sz="1600" dirty="0" smtClean="0"/>
              <a:t> </a:t>
            </a:r>
            <a:endParaRPr lang="en-US" sz="1600" dirty="0"/>
          </a:p>
        </p:txBody>
      </p:sp>
      <p:grpSp>
        <p:nvGrpSpPr>
          <p:cNvPr id="18" name="Group 4"/>
          <p:cNvGrpSpPr>
            <a:grpSpLocks noChangeAspect="1"/>
          </p:cNvGrpSpPr>
          <p:nvPr/>
        </p:nvGrpSpPr>
        <p:grpSpPr bwMode="auto">
          <a:xfrm>
            <a:off x="300039" y="2734412"/>
            <a:ext cx="8196262" cy="3443288"/>
            <a:chOff x="189" y="1482"/>
            <a:chExt cx="5163" cy="2169"/>
          </a:xfrm>
        </p:grpSpPr>
        <p:sp>
          <p:nvSpPr>
            <p:cNvPr id="19" name="AutoShape 3"/>
            <p:cNvSpPr>
              <a:spLocks noChangeAspect="1" noChangeArrowheads="1" noTextEdit="1"/>
            </p:cNvSpPr>
            <p:nvPr/>
          </p:nvSpPr>
          <p:spPr bwMode="auto">
            <a:xfrm>
              <a:off x="189" y="1482"/>
              <a:ext cx="5039" cy="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0" name="Oval 5"/>
            <p:cNvSpPr>
              <a:spLocks noChangeArrowheads="1"/>
            </p:cNvSpPr>
            <p:nvPr/>
          </p:nvSpPr>
          <p:spPr bwMode="auto">
            <a:xfrm>
              <a:off x="2618" y="1593"/>
              <a:ext cx="150" cy="8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1" name="Freeform 6"/>
            <p:cNvSpPr>
              <a:spLocks/>
            </p:cNvSpPr>
            <p:nvPr/>
          </p:nvSpPr>
          <p:spPr bwMode="auto">
            <a:xfrm>
              <a:off x="1691" y="1515"/>
              <a:ext cx="931" cy="137"/>
            </a:xfrm>
            <a:custGeom>
              <a:avLst/>
              <a:gdLst>
                <a:gd name="T0" fmla="*/ 2 w 273"/>
                <a:gd name="T1" fmla="*/ 0 h 37"/>
                <a:gd name="T2" fmla="*/ 273 w 273"/>
                <a:gd name="T3" fmla="*/ 22 h 37"/>
                <a:gd name="T4" fmla="*/ 266 w 273"/>
                <a:gd name="T5" fmla="*/ 37 h 37"/>
                <a:gd name="T6" fmla="*/ 0 w 273"/>
                <a:gd name="T7" fmla="*/ 12 h 37"/>
                <a:gd name="T8" fmla="*/ 2 w 273"/>
                <a:gd name="T9" fmla="*/ 0 h 37"/>
              </a:gdLst>
              <a:ahLst/>
              <a:cxnLst>
                <a:cxn ang="0">
                  <a:pos x="T0" y="T1"/>
                </a:cxn>
                <a:cxn ang="0">
                  <a:pos x="T2" y="T3"/>
                </a:cxn>
                <a:cxn ang="0">
                  <a:pos x="T4" y="T5"/>
                </a:cxn>
                <a:cxn ang="0">
                  <a:pos x="T6" y="T7"/>
                </a:cxn>
                <a:cxn ang="0">
                  <a:pos x="T8" y="T9"/>
                </a:cxn>
              </a:cxnLst>
              <a:rect l="0" t="0" r="r" b="b"/>
              <a:pathLst>
                <a:path w="273" h="37">
                  <a:moveTo>
                    <a:pt x="2" y="0"/>
                  </a:moveTo>
                  <a:cubicBezTo>
                    <a:pt x="103" y="4"/>
                    <a:pt x="195" y="11"/>
                    <a:pt x="273" y="22"/>
                  </a:cubicBezTo>
                  <a:cubicBezTo>
                    <a:pt x="266" y="26"/>
                    <a:pt x="265" y="32"/>
                    <a:pt x="266" y="37"/>
                  </a:cubicBezTo>
                  <a:cubicBezTo>
                    <a:pt x="197" y="27"/>
                    <a:pt x="109" y="18"/>
                    <a:pt x="0" y="12"/>
                  </a:cubicBezTo>
                  <a:cubicBezTo>
                    <a:pt x="3" y="9"/>
                    <a:pt x="4" y="5"/>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2" name="Oval 7"/>
            <p:cNvSpPr>
              <a:spLocks noChangeArrowheads="1"/>
            </p:cNvSpPr>
            <p:nvPr/>
          </p:nvSpPr>
          <p:spPr bwMode="auto">
            <a:xfrm>
              <a:off x="1548" y="1500"/>
              <a:ext cx="137" cy="7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3" name="Freeform 8"/>
            <p:cNvSpPr>
              <a:spLocks/>
            </p:cNvSpPr>
            <p:nvPr/>
          </p:nvSpPr>
          <p:spPr bwMode="auto">
            <a:xfrm>
              <a:off x="938" y="1500"/>
              <a:ext cx="604" cy="52"/>
            </a:xfrm>
            <a:custGeom>
              <a:avLst/>
              <a:gdLst>
                <a:gd name="T0" fmla="*/ 0 w 177"/>
                <a:gd name="T1" fmla="*/ 0 h 14"/>
                <a:gd name="T2" fmla="*/ 20 w 177"/>
                <a:gd name="T3" fmla="*/ 0 h 14"/>
                <a:gd name="T4" fmla="*/ 177 w 177"/>
                <a:gd name="T5" fmla="*/ 3 h 14"/>
                <a:gd name="T6" fmla="*/ 175 w 177"/>
                <a:gd name="T7" fmla="*/ 14 h 14"/>
                <a:gd name="T8" fmla="*/ 20 w 177"/>
                <a:gd name="T9" fmla="*/ 10 h 14"/>
                <a:gd name="T10" fmla="*/ 0 w 177"/>
                <a:gd name="T11" fmla="*/ 10 h 14"/>
                <a:gd name="T12" fmla="*/ 0 w 17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77" h="14">
                  <a:moveTo>
                    <a:pt x="0" y="0"/>
                  </a:moveTo>
                  <a:cubicBezTo>
                    <a:pt x="10" y="0"/>
                    <a:pt x="18" y="0"/>
                    <a:pt x="20" y="0"/>
                  </a:cubicBezTo>
                  <a:cubicBezTo>
                    <a:pt x="73" y="0"/>
                    <a:pt x="126" y="1"/>
                    <a:pt x="177" y="3"/>
                  </a:cubicBezTo>
                  <a:cubicBezTo>
                    <a:pt x="173" y="7"/>
                    <a:pt x="174" y="11"/>
                    <a:pt x="175" y="14"/>
                  </a:cubicBezTo>
                  <a:cubicBezTo>
                    <a:pt x="127" y="12"/>
                    <a:pt x="76" y="10"/>
                    <a:pt x="20" y="10"/>
                  </a:cubicBezTo>
                  <a:cubicBezTo>
                    <a:pt x="14" y="10"/>
                    <a:pt x="7" y="10"/>
                    <a:pt x="0" y="10"/>
                  </a:cubicBezTo>
                  <a:cubicBezTo>
                    <a:pt x="2" y="6"/>
                    <a:pt x="1" y="3"/>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4" name="Freeform 9"/>
            <p:cNvSpPr>
              <a:spLocks/>
            </p:cNvSpPr>
            <p:nvPr/>
          </p:nvSpPr>
          <p:spPr bwMode="auto">
            <a:xfrm>
              <a:off x="192" y="1500"/>
              <a:ext cx="593" cy="30"/>
            </a:xfrm>
            <a:custGeom>
              <a:avLst/>
              <a:gdLst>
                <a:gd name="T0" fmla="*/ 173 w 174"/>
                <a:gd name="T1" fmla="*/ 8 h 8"/>
                <a:gd name="T2" fmla="*/ 0 w 174"/>
                <a:gd name="T3" fmla="*/ 8 h 8"/>
                <a:gd name="T4" fmla="*/ 0 w 174"/>
                <a:gd name="T5" fmla="*/ 0 h 8"/>
                <a:gd name="T6" fmla="*/ 174 w 174"/>
                <a:gd name="T7" fmla="*/ 0 h 8"/>
                <a:gd name="T8" fmla="*/ 173 w 174"/>
                <a:gd name="T9" fmla="*/ 8 h 8"/>
              </a:gdLst>
              <a:ahLst/>
              <a:cxnLst>
                <a:cxn ang="0">
                  <a:pos x="T0" y="T1"/>
                </a:cxn>
                <a:cxn ang="0">
                  <a:pos x="T2" y="T3"/>
                </a:cxn>
                <a:cxn ang="0">
                  <a:pos x="T4" y="T5"/>
                </a:cxn>
                <a:cxn ang="0">
                  <a:pos x="T6" y="T7"/>
                </a:cxn>
                <a:cxn ang="0">
                  <a:pos x="T8" y="T9"/>
                </a:cxn>
              </a:cxnLst>
              <a:rect l="0" t="0" r="r" b="b"/>
              <a:pathLst>
                <a:path w="174" h="8">
                  <a:moveTo>
                    <a:pt x="173" y="8"/>
                  </a:moveTo>
                  <a:cubicBezTo>
                    <a:pt x="145" y="8"/>
                    <a:pt x="74" y="8"/>
                    <a:pt x="0" y="8"/>
                  </a:cubicBezTo>
                  <a:cubicBezTo>
                    <a:pt x="0" y="5"/>
                    <a:pt x="0" y="3"/>
                    <a:pt x="0" y="0"/>
                  </a:cubicBezTo>
                  <a:cubicBezTo>
                    <a:pt x="65" y="0"/>
                    <a:pt x="149" y="0"/>
                    <a:pt x="174" y="0"/>
                  </a:cubicBezTo>
                  <a:cubicBezTo>
                    <a:pt x="172" y="2"/>
                    <a:pt x="172" y="6"/>
                    <a:pt x="173"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5" name="Oval 10"/>
            <p:cNvSpPr>
              <a:spLocks noChangeArrowheads="1"/>
            </p:cNvSpPr>
            <p:nvPr/>
          </p:nvSpPr>
          <p:spPr bwMode="auto">
            <a:xfrm>
              <a:off x="792" y="1482"/>
              <a:ext cx="136" cy="7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6" name="Freeform 11"/>
            <p:cNvSpPr>
              <a:spLocks/>
            </p:cNvSpPr>
            <p:nvPr/>
          </p:nvSpPr>
          <p:spPr bwMode="auto">
            <a:xfrm>
              <a:off x="2765" y="1622"/>
              <a:ext cx="896" cy="597"/>
            </a:xfrm>
            <a:custGeom>
              <a:avLst/>
              <a:gdLst>
                <a:gd name="T0" fmla="*/ 6 w 263"/>
                <a:gd name="T1" fmla="*/ 0 h 162"/>
                <a:gd name="T2" fmla="*/ 250 w 263"/>
                <a:gd name="T3" fmla="*/ 128 h 162"/>
                <a:gd name="T4" fmla="*/ 223 w 263"/>
                <a:gd name="T5" fmla="*/ 162 h 162"/>
                <a:gd name="T6" fmla="*/ 197 w 263"/>
                <a:gd name="T7" fmla="*/ 150 h 162"/>
                <a:gd name="T8" fmla="*/ 216 w 263"/>
                <a:gd name="T9" fmla="*/ 126 h 162"/>
                <a:gd name="T10" fmla="*/ 0 w 263"/>
                <a:gd name="T11" fmla="*/ 15 h 162"/>
                <a:gd name="T12" fmla="*/ 6 w 263"/>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263" h="162">
                  <a:moveTo>
                    <a:pt x="6" y="0"/>
                  </a:moveTo>
                  <a:cubicBezTo>
                    <a:pt x="195" y="32"/>
                    <a:pt x="263" y="84"/>
                    <a:pt x="250" y="128"/>
                  </a:cubicBezTo>
                  <a:cubicBezTo>
                    <a:pt x="247" y="139"/>
                    <a:pt x="235" y="152"/>
                    <a:pt x="223" y="162"/>
                  </a:cubicBezTo>
                  <a:cubicBezTo>
                    <a:pt x="219" y="157"/>
                    <a:pt x="210" y="150"/>
                    <a:pt x="197" y="150"/>
                  </a:cubicBezTo>
                  <a:cubicBezTo>
                    <a:pt x="205" y="142"/>
                    <a:pt x="214" y="134"/>
                    <a:pt x="216" y="126"/>
                  </a:cubicBezTo>
                  <a:cubicBezTo>
                    <a:pt x="230" y="78"/>
                    <a:pt x="122" y="37"/>
                    <a:pt x="0" y="15"/>
                  </a:cubicBezTo>
                  <a:cubicBezTo>
                    <a:pt x="4" y="11"/>
                    <a:pt x="7" y="7"/>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7" name="Oval 12"/>
            <p:cNvSpPr>
              <a:spLocks noChangeArrowheads="1"/>
            </p:cNvSpPr>
            <p:nvPr/>
          </p:nvSpPr>
          <p:spPr bwMode="auto">
            <a:xfrm>
              <a:off x="3330" y="2190"/>
              <a:ext cx="177" cy="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8" name="Freeform 13"/>
            <p:cNvSpPr>
              <a:spLocks/>
            </p:cNvSpPr>
            <p:nvPr/>
          </p:nvSpPr>
          <p:spPr bwMode="auto">
            <a:xfrm>
              <a:off x="3368" y="3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29" name="Freeform 14"/>
            <p:cNvSpPr>
              <a:spLocks/>
            </p:cNvSpPr>
            <p:nvPr/>
          </p:nvSpPr>
          <p:spPr bwMode="auto">
            <a:xfrm>
              <a:off x="2397" y="2252"/>
              <a:ext cx="1001" cy="1113"/>
            </a:xfrm>
            <a:custGeom>
              <a:avLst/>
              <a:gdLst>
                <a:gd name="T0" fmla="*/ 4 w 294"/>
                <a:gd name="T1" fmla="*/ 158 h 302"/>
                <a:gd name="T2" fmla="*/ 268 w 294"/>
                <a:gd name="T3" fmla="*/ 0 h 302"/>
                <a:gd name="T4" fmla="*/ 294 w 294"/>
                <a:gd name="T5" fmla="*/ 14 h 302"/>
                <a:gd name="T6" fmla="*/ 81 w 294"/>
                <a:gd name="T7" fmla="*/ 151 h 302"/>
                <a:gd name="T8" fmla="*/ 222 w 294"/>
                <a:gd name="T9" fmla="*/ 257 h 302"/>
                <a:gd name="T10" fmla="*/ 183 w 294"/>
                <a:gd name="T11" fmla="*/ 302 h 302"/>
                <a:gd name="T12" fmla="*/ 4 w 294"/>
                <a:gd name="T13" fmla="*/ 158 h 302"/>
              </a:gdLst>
              <a:ahLst/>
              <a:cxnLst>
                <a:cxn ang="0">
                  <a:pos x="T0" y="T1"/>
                </a:cxn>
                <a:cxn ang="0">
                  <a:pos x="T2" y="T3"/>
                </a:cxn>
                <a:cxn ang="0">
                  <a:pos x="T4" y="T5"/>
                </a:cxn>
                <a:cxn ang="0">
                  <a:pos x="T6" y="T7"/>
                </a:cxn>
                <a:cxn ang="0">
                  <a:pos x="T8" y="T9"/>
                </a:cxn>
                <a:cxn ang="0">
                  <a:pos x="T10" y="T11"/>
                </a:cxn>
                <a:cxn ang="0">
                  <a:pos x="T12" y="T13"/>
                </a:cxn>
              </a:cxnLst>
              <a:rect l="0" t="0" r="r" b="b"/>
              <a:pathLst>
                <a:path w="294" h="302">
                  <a:moveTo>
                    <a:pt x="4" y="158"/>
                  </a:moveTo>
                  <a:cubicBezTo>
                    <a:pt x="8" y="82"/>
                    <a:pt x="177" y="44"/>
                    <a:pt x="268" y="0"/>
                  </a:cubicBezTo>
                  <a:cubicBezTo>
                    <a:pt x="269" y="7"/>
                    <a:pt x="277" y="14"/>
                    <a:pt x="294" y="14"/>
                  </a:cubicBezTo>
                  <a:cubicBezTo>
                    <a:pt x="213" y="57"/>
                    <a:pt x="85" y="94"/>
                    <a:pt x="81" y="151"/>
                  </a:cubicBezTo>
                  <a:cubicBezTo>
                    <a:pt x="77" y="200"/>
                    <a:pt x="137" y="234"/>
                    <a:pt x="222" y="257"/>
                  </a:cubicBezTo>
                  <a:cubicBezTo>
                    <a:pt x="185" y="262"/>
                    <a:pt x="177" y="280"/>
                    <a:pt x="183" y="302"/>
                  </a:cubicBezTo>
                  <a:cubicBezTo>
                    <a:pt x="78" y="270"/>
                    <a:pt x="0" y="224"/>
                    <a:pt x="4" y="15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0" name="Oval 15"/>
            <p:cNvSpPr>
              <a:spLocks noChangeArrowheads="1"/>
            </p:cNvSpPr>
            <p:nvPr/>
          </p:nvSpPr>
          <p:spPr bwMode="auto">
            <a:xfrm>
              <a:off x="2618" y="1593"/>
              <a:ext cx="150" cy="8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1" name="Freeform 16"/>
            <p:cNvSpPr>
              <a:spLocks/>
            </p:cNvSpPr>
            <p:nvPr/>
          </p:nvSpPr>
          <p:spPr bwMode="auto">
            <a:xfrm>
              <a:off x="1691" y="1515"/>
              <a:ext cx="931" cy="137"/>
            </a:xfrm>
            <a:custGeom>
              <a:avLst/>
              <a:gdLst>
                <a:gd name="T0" fmla="*/ 2 w 273"/>
                <a:gd name="T1" fmla="*/ 0 h 37"/>
                <a:gd name="T2" fmla="*/ 273 w 273"/>
                <a:gd name="T3" fmla="*/ 22 h 37"/>
                <a:gd name="T4" fmla="*/ 266 w 273"/>
                <a:gd name="T5" fmla="*/ 37 h 37"/>
                <a:gd name="T6" fmla="*/ 0 w 273"/>
                <a:gd name="T7" fmla="*/ 12 h 37"/>
                <a:gd name="T8" fmla="*/ 2 w 273"/>
                <a:gd name="T9" fmla="*/ 0 h 37"/>
              </a:gdLst>
              <a:ahLst/>
              <a:cxnLst>
                <a:cxn ang="0">
                  <a:pos x="T0" y="T1"/>
                </a:cxn>
                <a:cxn ang="0">
                  <a:pos x="T2" y="T3"/>
                </a:cxn>
                <a:cxn ang="0">
                  <a:pos x="T4" y="T5"/>
                </a:cxn>
                <a:cxn ang="0">
                  <a:pos x="T6" y="T7"/>
                </a:cxn>
                <a:cxn ang="0">
                  <a:pos x="T8" y="T9"/>
                </a:cxn>
              </a:cxnLst>
              <a:rect l="0" t="0" r="r" b="b"/>
              <a:pathLst>
                <a:path w="273" h="37">
                  <a:moveTo>
                    <a:pt x="2" y="0"/>
                  </a:moveTo>
                  <a:cubicBezTo>
                    <a:pt x="103" y="4"/>
                    <a:pt x="195" y="11"/>
                    <a:pt x="273" y="22"/>
                  </a:cubicBezTo>
                  <a:cubicBezTo>
                    <a:pt x="266" y="26"/>
                    <a:pt x="265" y="32"/>
                    <a:pt x="266" y="37"/>
                  </a:cubicBezTo>
                  <a:cubicBezTo>
                    <a:pt x="197" y="27"/>
                    <a:pt x="109" y="18"/>
                    <a:pt x="0" y="12"/>
                  </a:cubicBezTo>
                  <a:cubicBezTo>
                    <a:pt x="3" y="9"/>
                    <a:pt x="4" y="5"/>
                    <a:pt x="2" y="0"/>
                  </a:cubicBezTo>
                  <a:close/>
                </a:path>
              </a:pathLst>
            </a:custGeom>
            <a:solidFill>
              <a:srgbClr val="FFFFFF">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2" name="Oval 17"/>
            <p:cNvSpPr>
              <a:spLocks noChangeArrowheads="1"/>
            </p:cNvSpPr>
            <p:nvPr/>
          </p:nvSpPr>
          <p:spPr bwMode="auto">
            <a:xfrm>
              <a:off x="1548" y="1500"/>
              <a:ext cx="137" cy="7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3" name="Freeform 18"/>
            <p:cNvSpPr>
              <a:spLocks/>
            </p:cNvSpPr>
            <p:nvPr/>
          </p:nvSpPr>
          <p:spPr bwMode="auto">
            <a:xfrm>
              <a:off x="938" y="1500"/>
              <a:ext cx="604" cy="52"/>
            </a:xfrm>
            <a:custGeom>
              <a:avLst/>
              <a:gdLst>
                <a:gd name="T0" fmla="*/ 0 w 177"/>
                <a:gd name="T1" fmla="*/ 0 h 14"/>
                <a:gd name="T2" fmla="*/ 20 w 177"/>
                <a:gd name="T3" fmla="*/ 0 h 14"/>
                <a:gd name="T4" fmla="*/ 177 w 177"/>
                <a:gd name="T5" fmla="*/ 3 h 14"/>
                <a:gd name="T6" fmla="*/ 175 w 177"/>
                <a:gd name="T7" fmla="*/ 14 h 14"/>
                <a:gd name="T8" fmla="*/ 20 w 177"/>
                <a:gd name="T9" fmla="*/ 10 h 14"/>
                <a:gd name="T10" fmla="*/ 0 w 177"/>
                <a:gd name="T11" fmla="*/ 10 h 14"/>
                <a:gd name="T12" fmla="*/ 0 w 17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77" h="14">
                  <a:moveTo>
                    <a:pt x="0" y="0"/>
                  </a:moveTo>
                  <a:cubicBezTo>
                    <a:pt x="10" y="0"/>
                    <a:pt x="18" y="0"/>
                    <a:pt x="20" y="0"/>
                  </a:cubicBezTo>
                  <a:cubicBezTo>
                    <a:pt x="73" y="0"/>
                    <a:pt x="126" y="1"/>
                    <a:pt x="177" y="3"/>
                  </a:cubicBezTo>
                  <a:cubicBezTo>
                    <a:pt x="173" y="7"/>
                    <a:pt x="174" y="11"/>
                    <a:pt x="175" y="14"/>
                  </a:cubicBezTo>
                  <a:cubicBezTo>
                    <a:pt x="127" y="12"/>
                    <a:pt x="76" y="10"/>
                    <a:pt x="20" y="10"/>
                  </a:cubicBezTo>
                  <a:cubicBezTo>
                    <a:pt x="14" y="10"/>
                    <a:pt x="7" y="10"/>
                    <a:pt x="0" y="10"/>
                  </a:cubicBezTo>
                  <a:cubicBezTo>
                    <a:pt x="2" y="6"/>
                    <a:pt x="1" y="3"/>
                    <a:pt x="0" y="0"/>
                  </a:cubicBezTo>
                  <a:close/>
                </a:path>
              </a:pathLst>
            </a:custGeom>
            <a:solidFill>
              <a:srgbClr val="FFFFFF">
                <a:lumMod val="6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4" name="Freeform 19"/>
            <p:cNvSpPr>
              <a:spLocks/>
            </p:cNvSpPr>
            <p:nvPr/>
          </p:nvSpPr>
          <p:spPr bwMode="auto">
            <a:xfrm>
              <a:off x="192" y="1500"/>
              <a:ext cx="593" cy="30"/>
            </a:xfrm>
            <a:custGeom>
              <a:avLst/>
              <a:gdLst>
                <a:gd name="T0" fmla="*/ 173 w 174"/>
                <a:gd name="T1" fmla="*/ 8 h 8"/>
                <a:gd name="T2" fmla="*/ 0 w 174"/>
                <a:gd name="T3" fmla="*/ 8 h 8"/>
                <a:gd name="T4" fmla="*/ 0 w 174"/>
                <a:gd name="T5" fmla="*/ 0 h 8"/>
                <a:gd name="T6" fmla="*/ 174 w 174"/>
                <a:gd name="T7" fmla="*/ 0 h 8"/>
                <a:gd name="T8" fmla="*/ 173 w 174"/>
                <a:gd name="T9" fmla="*/ 8 h 8"/>
              </a:gdLst>
              <a:ahLst/>
              <a:cxnLst>
                <a:cxn ang="0">
                  <a:pos x="T0" y="T1"/>
                </a:cxn>
                <a:cxn ang="0">
                  <a:pos x="T2" y="T3"/>
                </a:cxn>
                <a:cxn ang="0">
                  <a:pos x="T4" y="T5"/>
                </a:cxn>
                <a:cxn ang="0">
                  <a:pos x="T6" y="T7"/>
                </a:cxn>
                <a:cxn ang="0">
                  <a:pos x="T8" y="T9"/>
                </a:cxn>
              </a:cxnLst>
              <a:rect l="0" t="0" r="r" b="b"/>
              <a:pathLst>
                <a:path w="174" h="8">
                  <a:moveTo>
                    <a:pt x="173" y="8"/>
                  </a:moveTo>
                  <a:cubicBezTo>
                    <a:pt x="145" y="8"/>
                    <a:pt x="74" y="8"/>
                    <a:pt x="0" y="8"/>
                  </a:cubicBezTo>
                  <a:cubicBezTo>
                    <a:pt x="0" y="5"/>
                    <a:pt x="0" y="3"/>
                    <a:pt x="0" y="0"/>
                  </a:cubicBezTo>
                  <a:cubicBezTo>
                    <a:pt x="65" y="0"/>
                    <a:pt x="149" y="0"/>
                    <a:pt x="174" y="0"/>
                  </a:cubicBezTo>
                  <a:cubicBezTo>
                    <a:pt x="172" y="2"/>
                    <a:pt x="172" y="6"/>
                    <a:pt x="173" y="8"/>
                  </a:cubicBezTo>
                  <a:close/>
                </a:path>
              </a:pathLst>
            </a:custGeom>
            <a:solidFill>
              <a:srgbClr val="FFFFFF">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5" name="Oval 20"/>
            <p:cNvSpPr>
              <a:spLocks noChangeArrowheads="1"/>
            </p:cNvSpPr>
            <p:nvPr/>
          </p:nvSpPr>
          <p:spPr bwMode="auto">
            <a:xfrm>
              <a:off x="792" y="1482"/>
              <a:ext cx="136" cy="7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6" name="Freeform 21"/>
            <p:cNvSpPr>
              <a:spLocks/>
            </p:cNvSpPr>
            <p:nvPr/>
          </p:nvSpPr>
          <p:spPr bwMode="auto">
            <a:xfrm>
              <a:off x="2765" y="1622"/>
              <a:ext cx="896" cy="597"/>
            </a:xfrm>
            <a:custGeom>
              <a:avLst/>
              <a:gdLst>
                <a:gd name="T0" fmla="*/ 6 w 263"/>
                <a:gd name="T1" fmla="*/ 0 h 162"/>
                <a:gd name="T2" fmla="*/ 250 w 263"/>
                <a:gd name="T3" fmla="*/ 128 h 162"/>
                <a:gd name="T4" fmla="*/ 223 w 263"/>
                <a:gd name="T5" fmla="*/ 162 h 162"/>
                <a:gd name="T6" fmla="*/ 197 w 263"/>
                <a:gd name="T7" fmla="*/ 150 h 162"/>
                <a:gd name="T8" fmla="*/ 216 w 263"/>
                <a:gd name="T9" fmla="*/ 126 h 162"/>
                <a:gd name="T10" fmla="*/ 0 w 263"/>
                <a:gd name="T11" fmla="*/ 15 h 162"/>
                <a:gd name="T12" fmla="*/ 6 w 263"/>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263" h="162">
                  <a:moveTo>
                    <a:pt x="6" y="0"/>
                  </a:moveTo>
                  <a:cubicBezTo>
                    <a:pt x="195" y="32"/>
                    <a:pt x="263" y="84"/>
                    <a:pt x="250" y="128"/>
                  </a:cubicBezTo>
                  <a:cubicBezTo>
                    <a:pt x="247" y="139"/>
                    <a:pt x="235" y="152"/>
                    <a:pt x="223" y="162"/>
                  </a:cubicBezTo>
                  <a:cubicBezTo>
                    <a:pt x="219" y="157"/>
                    <a:pt x="210" y="150"/>
                    <a:pt x="197" y="150"/>
                  </a:cubicBezTo>
                  <a:cubicBezTo>
                    <a:pt x="205" y="142"/>
                    <a:pt x="214" y="134"/>
                    <a:pt x="216" y="126"/>
                  </a:cubicBezTo>
                  <a:cubicBezTo>
                    <a:pt x="230" y="78"/>
                    <a:pt x="122" y="37"/>
                    <a:pt x="0" y="15"/>
                  </a:cubicBezTo>
                  <a:cubicBezTo>
                    <a:pt x="4" y="11"/>
                    <a:pt x="7" y="7"/>
                    <a:pt x="6" y="0"/>
                  </a:cubicBezTo>
                  <a:close/>
                </a:path>
              </a:pathLst>
            </a:custGeom>
            <a:solidFill>
              <a:srgbClr val="000000">
                <a:lumMod val="65000"/>
                <a:lumOff val="3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7" name="Oval 22"/>
            <p:cNvSpPr>
              <a:spLocks noChangeArrowheads="1"/>
            </p:cNvSpPr>
            <p:nvPr/>
          </p:nvSpPr>
          <p:spPr bwMode="auto">
            <a:xfrm>
              <a:off x="3330" y="2190"/>
              <a:ext cx="177" cy="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8" name="Oval 23"/>
            <p:cNvSpPr>
              <a:spLocks noChangeArrowheads="1"/>
            </p:cNvSpPr>
            <p:nvPr/>
          </p:nvSpPr>
          <p:spPr bwMode="auto">
            <a:xfrm>
              <a:off x="3051" y="3221"/>
              <a:ext cx="361" cy="19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39" name="Freeform 24"/>
            <p:cNvSpPr>
              <a:spLocks/>
            </p:cNvSpPr>
            <p:nvPr/>
          </p:nvSpPr>
          <p:spPr bwMode="auto">
            <a:xfrm>
              <a:off x="3368" y="3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40" name="Freeform 25"/>
            <p:cNvSpPr>
              <a:spLocks/>
            </p:cNvSpPr>
            <p:nvPr/>
          </p:nvSpPr>
          <p:spPr bwMode="auto">
            <a:xfrm>
              <a:off x="2397" y="2252"/>
              <a:ext cx="1001" cy="1113"/>
            </a:xfrm>
            <a:custGeom>
              <a:avLst/>
              <a:gdLst>
                <a:gd name="T0" fmla="*/ 4 w 294"/>
                <a:gd name="T1" fmla="*/ 158 h 302"/>
                <a:gd name="T2" fmla="*/ 268 w 294"/>
                <a:gd name="T3" fmla="*/ 0 h 302"/>
                <a:gd name="T4" fmla="*/ 294 w 294"/>
                <a:gd name="T5" fmla="*/ 14 h 302"/>
                <a:gd name="T6" fmla="*/ 81 w 294"/>
                <a:gd name="T7" fmla="*/ 151 h 302"/>
                <a:gd name="T8" fmla="*/ 222 w 294"/>
                <a:gd name="T9" fmla="*/ 257 h 302"/>
                <a:gd name="T10" fmla="*/ 183 w 294"/>
                <a:gd name="T11" fmla="*/ 302 h 302"/>
                <a:gd name="T12" fmla="*/ 4 w 294"/>
                <a:gd name="T13" fmla="*/ 158 h 302"/>
              </a:gdLst>
              <a:ahLst/>
              <a:cxnLst>
                <a:cxn ang="0">
                  <a:pos x="T0" y="T1"/>
                </a:cxn>
                <a:cxn ang="0">
                  <a:pos x="T2" y="T3"/>
                </a:cxn>
                <a:cxn ang="0">
                  <a:pos x="T4" y="T5"/>
                </a:cxn>
                <a:cxn ang="0">
                  <a:pos x="T6" y="T7"/>
                </a:cxn>
                <a:cxn ang="0">
                  <a:pos x="T8" y="T9"/>
                </a:cxn>
                <a:cxn ang="0">
                  <a:pos x="T10" y="T11"/>
                </a:cxn>
                <a:cxn ang="0">
                  <a:pos x="T12" y="T13"/>
                </a:cxn>
              </a:cxnLst>
              <a:rect l="0" t="0" r="r" b="b"/>
              <a:pathLst>
                <a:path w="294" h="302">
                  <a:moveTo>
                    <a:pt x="4" y="158"/>
                  </a:moveTo>
                  <a:cubicBezTo>
                    <a:pt x="8" y="82"/>
                    <a:pt x="177" y="44"/>
                    <a:pt x="268" y="0"/>
                  </a:cubicBezTo>
                  <a:cubicBezTo>
                    <a:pt x="269" y="7"/>
                    <a:pt x="277" y="14"/>
                    <a:pt x="294" y="14"/>
                  </a:cubicBezTo>
                  <a:cubicBezTo>
                    <a:pt x="213" y="57"/>
                    <a:pt x="85" y="94"/>
                    <a:pt x="81" y="151"/>
                  </a:cubicBezTo>
                  <a:cubicBezTo>
                    <a:pt x="77" y="200"/>
                    <a:pt x="137" y="234"/>
                    <a:pt x="222" y="257"/>
                  </a:cubicBezTo>
                  <a:cubicBezTo>
                    <a:pt x="185" y="262"/>
                    <a:pt x="177" y="280"/>
                    <a:pt x="183" y="302"/>
                  </a:cubicBezTo>
                  <a:cubicBezTo>
                    <a:pt x="78" y="270"/>
                    <a:pt x="0" y="224"/>
                    <a:pt x="4" y="158"/>
                  </a:cubicBezTo>
                  <a:close/>
                </a:path>
              </a:pathLst>
            </a:custGeom>
            <a:solidFill>
              <a:srgbClr val="000000">
                <a:lumMod val="75000"/>
                <a:lumOff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41" name="Freeform 26"/>
            <p:cNvSpPr>
              <a:spLocks/>
            </p:cNvSpPr>
            <p:nvPr/>
          </p:nvSpPr>
          <p:spPr bwMode="auto">
            <a:xfrm>
              <a:off x="3347" y="3258"/>
              <a:ext cx="2005" cy="393"/>
            </a:xfrm>
            <a:custGeom>
              <a:avLst/>
              <a:gdLst>
                <a:gd name="T0" fmla="*/ 552 w 552"/>
                <a:gd name="T1" fmla="*/ 70 h 101"/>
                <a:gd name="T2" fmla="*/ 431 w 552"/>
                <a:gd name="T3" fmla="*/ 11 h 101"/>
                <a:gd name="T4" fmla="*/ 415 w 552"/>
                <a:gd name="T5" fmla="*/ 27 h 101"/>
                <a:gd name="T6" fmla="*/ 296 w 552"/>
                <a:gd name="T7" fmla="*/ 23 h 101"/>
                <a:gd name="T8" fmla="*/ 25 w 552"/>
                <a:gd name="T9" fmla="*/ 0 h 101"/>
                <a:gd name="T10" fmla="*/ 0 w 552"/>
                <a:gd name="T11" fmla="*/ 50 h 101"/>
                <a:gd name="T12" fmla="*/ 243 w 552"/>
                <a:gd name="T13" fmla="*/ 75 h 101"/>
                <a:gd name="T14" fmla="*/ 351 w 552"/>
                <a:gd name="T15" fmla="*/ 80 h 101"/>
                <a:gd name="T16" fmla="*/ 326 w 552"/>
                <a:gd name="T17" fmla="*/ 101 h 101"/>
                <a:gd name="T18" fmla="*/ 552 w 552"/>
                <a:gd name="T19" fmla="*/ 70 h 101"/>
                <a:gd name="connsiteX0" fmla="*/ 10000 w 10000"/>
                <a:gd name="connsiteY0" fmla="*/ 6931 h 10000"/>
                <a:gd name="connsiteX1" fmla="*/ 7868 w 10000"/>
                <a:gd name="connsiteY1" fmla="*/ 486 h 10000"/>
                <a:gd name="connsiteX2" fmla="*/ 7518 w 10000"/>
                <a:gd name="connsiteY2" fmla="*/ 2673 h 10000"/>
                <a:gd name="connsiteX3" fmla="*/ 5362 w 10000"/>
                <a:gd name="connsiteY3" fmla="*/ 2277 h 10000"/>
                <a:gd name="connsiteX4" fmla="*/ 453 w 10000"/>
                <a:gd name="connsiteY4" fmla="*/ 0 h 10000"/>
                <a:gd name="connsiteX5" fmla="*/ 0 w 10000"/>
                <a:gd name="connsiteY5" fmla="*/ 4950 h 10000"/>
                <a:gd name="connsiteX6" fmla="*/ 4402 w 10000"/>
                <a:gd name="connsiteY6" fmla="*/ 7426 h 10000"/>
                <a:gd name="connsiteX7" fmla="*/ 6359 w 10000"/>
                <a:gd name="connsiteY7" fmla="*/ 7921 h 10000"/>
                <a:gd name="connsiteX8" fmla="*/ 5906 w 10000"/>
                <a:gd name="connsiteY8" fmla="*/ 10000 h 10000"/>
                <a:gd name="connsiteX9" fmla="*/ 10000 w 10000"/>
                <a:gd name="connsiteY9" fmla="*/ 6931 h 10000"/>
                <a:gd name="connsiteX0" fmla="*/ 10657 w 10657"/>
                <a:gd name="connsiteY0" fmla="*/ 7835 h 10000"/>
                <a:gd name="connsiteX1" fmla="*/ 7868 w 10657"/>
                <a:gd name="connsiteY1" fmla="*/ 486 h 10000"/>
                <a:gd name="connsiteX2" fmla="*/ 7518 w 10657"/>
                <a:gd name="connsiteY2" fmla="*/ 2673 h 10000"/>
                <a:gd name="connsiteX3" fmla="*/ 5362 w 10657"/>
                <a:gd name="connsiteY3" fmla="*/ 2277 h 10000"/>
                <a:gd name="connsiteX4" fmla="*/ 453 w 10657"/>
                <a:gd name="connsiteY4" fmla="*/ 0 h 10000"/>
                <a:gd name="connsiteX5" fmla="*/ 0 w 10657"/>
                <a:gd name="connsiteY5" fmla="*/ 4950 h 10000"/>
                <a:gd name="connsiteX6" fmla="*/ 4402 w 10657"/>
                <a:gd name="connsiteY6" fmla="*/ 7426 h 10000"/>
                <a:gd name="connsiteX7" fmla="*/ 6359 w 10657"/>
                <a:gd name="connsiteY7" fmla="*/ 7921 h 10000"/>
                <a:gd name="connsiteX8" fmla="*/ 5906 w 10657"/>
                <a:gd name="connsiteY8" fmla="*/ 10000 h 10000"/>
                <a:gd name="connsiteX9" fmla="*/ 10657 w 10657"/>
                <a:gd name="connsiteY9" fmla="*/ 7835 h 10000"/>
                <a:gd name="connsiteX0" fmla="*/ 10657 w 10657"/>
                <a:gd name="connsiteY0" fmla="*/ 7835 h 10000"/>
                <a:gd name="connsiteX1" fmla="*/ 7868 w 10657"/>
                <a:gd name="connsiteY1" fmla="*/ 486 h 10000"/>
                <a:gd name="connsiteX2" fmla="*/ 7518 w 10657"/>
                <a:gd name="connsiteY2" fmla="*/ 2673 h 10000"/>
                <a:gd name="connsiteX3" fmla="*/ 5362 w 10657"/>
                <a:gd name="connsiteY3" fmla="*/ 2277 h 10000"/>
                <a:gd name="connsiteX4" fmla="*/ 453 w 10657"/>
                <a:gd name="connsiteY4" fmla="*/ 0 h 10000"/>
                <a:gd name="connsiteX5" fmla="*/ 0 w 10657"/>
                <a:gd name="connsiteY5" fmla="*/ 4950 h 10000"/>
                <a:gd name="connsiteX6" fmla="*/ 4402 w 10657"/>
                <a:gd name="connsiteY6" fmla="*/ 7426 h 10000"/>
                <a:gd name="connsiteX7" fmla="*/ 6359 w 10657"/>
                <a:gd name="connsiteY7" fmla="*/ 7921 h 10000"/>
                <a:gd name="connsiteX8" fmla="*/ 5906 w 10657"/>
                <a:gd name="connsiteY8" fmla="*/ 10000 h 10000"/>
                <a:gd name="connsiteX9" fmla="*/ 10657 w 10657"/>
                <a:gd name="connsiteY9" fmla="*/ 7835 h 10000"/>
                <a:gd name="connsiteX0" fmla="*/ 10657 w 10657"/>
                <a:gd name="connsiteY0" fmla="*/ 7835 h 10000"/>
                <a:gd name="connsiteX1" fmla="*/ 7868 w 10657"/>
                <a:gd name="connsiteY1" fmla="*/ 486 h 10000"/>
                <a:gd name="connsiteX2" fmla="*/ 7518 w 10657"/>
                <a:gd name="connsiteY2" fmla="*/ 2673 h 10000"/>
                <a:gd name="connsiteX3" fmla="*/ 5362 w 10657"/>
                <a:gd name="connsiteY3" fmla="*/ 2277 h 10000"/>
                <a:gd name="connsiteX4" fmla="*/ 453 w 10657"/>
                <a:gd name="connsiteY4" fmla="*/ 0 h 10000"/>
                <a:gd name="connsiteX5" fmla="*/ 0 w 10657"/>
                <a:gd name="connsiteY5" fmla="*/ 4950 h 10000"/>
                <a:gd name="connsiteX6" fmla="*/ 4402 w 10657"/>
                <a:gd name="connsiteY6" fmla="*/ 7426 h 10000"/>
                <a:gd name="connsiteX7" fmla="*/ 6359 w 10657"/>
                <a:gd name="connsiteY7" fmla="*/ 7921 h 10000"/>
                <a:gd name="connsiteX8" fmla="*/ 5906 w 10657"/>
                <a:gd name="connsiteY8" fmla="*/ 10000 h 10000"/>
                <a:gd name="connsiteX9" fmla="*/ 10657 w 10657"/>
                <a:gd name="connsiteY9" fmla="*/ 7835 h 10000"/>
                <a:gd name="connsiteX0" fmla="*/ 10657 w 10657"/>
                <a:gd name="connsiteY0" fmla="*/ 7835 h 10000"/>
                <a:gd name="connsiteX1" fmla="*/ 7868 w 10657"/>
                <a:gd name="connsiteY1" fmla="*/ 486 h 10000"/>
                <a:gd name="connsiteX2" fmla="*/ 7518 w 10657"/>
                <a:gd name="connsiteY2" fmla="*/ 2673 h 10000"/>
                <a:gd name="connsiteX3" fmla="*/ 5362 w 10657"/>
                <a:gd name="connsiteY3" fmla="*/ 2277 h 10000"/>
                <a:gd name="connsiteX4" fmla="*/ 453 w 10657"/>
                <a:gd name="connsiteY4" fmla="*/ 0 h 10000"/>
                <a:gd name="connsiteX5" fmla="*/ 0 w 10657"/>
                <a:gd name="connsiteY5" fmla="*/ 4950 h 10000"/>
                <a:gd name="connsiteX6" fmla="*/ 4402 w 10657"/>
                <a:gd name="connsiteY6" fmla="*/ 7426 h 10000"/>
                <a:gd name="connsiteX7" fmla="*/ 6359 w 10657"/>
                <a:gd name="connsiteY7" fmla="*/ 7921 h 10000"/>
                <a:gd name="connsiteX8" fmla="*/ 5906 w 10657"/>
                <a:gd name="connsiteY8" fmla="*/ 10000 h 10000"/>
                <a:gd name="connsiteX9" fmla="*/ 10657 w 10657"/>
                <a:gd name="connsiteY9" fmla="*/ 7835 h 10000"/>
                <a:gd name="connsiteX0" fmla="*/ 10657 w 10657"/>
                <a:gd name="connsiteY0" fmla="*/ 7835 h 10527"/>
                <a:gd name="connsiteX1" fmla="*/ 7868 w 10657"/>
                <a:gd name="connsiteY1" fmla="*/ 486 h 10527"/>
                <a:gd name="connsiteX2" fmla="*/ 7518 w 10657"/>
                <a:gd name="connsiteY2" fmla="*/ 2673 h 10527"/>
                <a:gd name="connsiteX3" fmla="*/ 5362 w 10657"/>
                <a:gd name="connsiteY3" fmla="*/ 2277 h 10527"/>
                <a:gd name="connsiteX4" fmla="*/ 453 w 10657"/>
                <a:gd name="connsiteY4" fmla="*/ 0 h 10527"/>
                <a:gd name="connsiteX5" fmla="*/ 0 w 10657"/>
                <a:gd name="connsiteY5" fmla="*/ 4950 h 10527"/>
                <a:gd name="connsiteX6" fmla="*/ 4402 w 10657"/>
                <a:gd name="connsiteY6" fmla="*/ 7426 h 10527"/>
                <a:gd name="connsiteX7" fmla="*/ 6359 w 10657"/>
                <a:gd name="connsiteY7" fmla="*/ 7921 h 10527"/>
                <a:gd name="connsiteX8" fmla="*/ 5801 w 10657"/>
                <a:gd name="connsiteY8" fmla="*/ 10527 h 10527"/>
                <a:gd name="connsiteX9" fmla="*/ 10657 w 10657"/>
                <a:gd name="connsiteY9" fmla="*/ 7835 h 10527"/>
                <a:gd name="connsiteX0" fmla="*/ 10657 w 10657"/>
                <a:gd name="connsiteY0" fmla="*/ 7835 h 10527"/>
                <a:gd name="connsiteX1" fmla="*/ 7868 w 10657"/>
                <a:gd name="connsiteY1" fmla="*/ 486 h 10527"/>
                <a:gd name="connsiteX2" fmla="*/ 7518 w 10657"/>
                <a:gd name="connsiteY2" fmla="*/ 2673 h 10527"/>
                <a:gd name="connsiteX3" fmla="*/ 5362 w 10657"/>
                <a:gd name="connsiteY3" fmla="*/ 2277 h 10527"/>
                <a:gd name="connsiteX4" fmla="*/ 453 w 10657"/>
                <a:gd name="connsiteY4" fmla="*/ 0 h 10527"/>
                <a:gd name="connsiteX5" fmla="*/ 0 w 10657"/>
                <a:gd name="connsiteY5" fmla="*/ 4950 h 10527"/>
                <a:gd name="connsiteX6" fmla="*/ 4402 w 10657"/>
                <a:gd name="connsiteY6" fmla="*/ 7426 h 10527"/>
                <a:gd name="connsiteX7" fmla="*/ 6359 w 10657"/>
                <a:gd name="connsiteY7" fmla="*/ 7921 h 10527"/>
                <a:gd name="connsiteX8" fmla="*/ 5801 w 10657"/>
                <a:gd name="connsiteY8" fmla="*/ 10527 h 10527"/>
                <a:gd name="connsiteX9" fmla="*/ 10657 w 10657"/>
                <a:gd name="connsiteY9" fmla="*/ 7835 h 1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57" h="10527">
                  <a:moveTo>
                    <a:pt x="10657" y="7835"/>
                  </a:moveTo>
                  <a:cubicBezTo>
                    <a:pt x="10058" y="6322"/>
                    <a:pt x="8303" y="1575"/>
                    <a:pt x="7868" y="486"/>
                  </a:cubicBezTo>
                  <a:cubicBezTo>
                    <a:pt x="7759" y="981"/>
                    <a:pt x="7627" y="2079"/>
                    <a:pt x="7518" y="2673"/>
                  </a:cubicBezTo>
                  <a:cubicBezTo>
                    <a:pt x="6848" y="2574"/>
                    <a:pt x="5616" y="2277"/>
                    <a:pt x="5362" y="2277"/>
                  </a:cubicBezTo>
                  <a:cubicBezTo>
                    <a:pt x="5018" y="2178"/>
                    <a:pt x="2754" y="1782"/>
                    <a:pt x="453" y="0"/>
                  </a:cubicBezTo>
                  <a:cubicBezTo>
                    <a:pt x="688" y="1980"/>
                    <a:pt x="543" y="3861"/>
                    <a:pt x="0" y="4950"/>
                  </a:cubicBezTo>
                  <a:cubicBezTo>
                    <a:pt x="1649" y="6436"/>
                    <a:pt x="3297" y="7129"/>
                    <a:pt x="4402" y="7426"/>
                  </a:cubicBezTo>
                  <a:cubicBezTo>
                    <a:pt x="5018" y="7624"/>
                    <a:pt x="5670" y="7921"/>
                    <a:pt x="6359" y="7921"/>
                  </a:cubicBezTo>
                  <a:cubicBezTo>
                    <a:pt x="6250" y="8515"/>
                    <a:pt x="6018" y="9537"/>
                    <a:pt x="5801" y="10527"/>
                  </a:cubicBezTo>
                  <a:cubicBezTo>
                    <a:pt x="7435" y="9617"/>
                    <a:pt x="9584" y="8580"/>
                    <a:pt x="10657" y="7835"/>
                  </a:cubicBezTo>
                  <a:close/>
                </a:path>
              </a:pathLst>
            </a:custGeom>
            <a:solidFill>
              <a:srgbClr val="000000">
                <a:lumMod val="85000"/>
                <a:lumOff val="1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grpSp>
      <p:grpSp>
        <p:nvGrpSpPr>
          <p:cNvPr id="42" name="Orange Flag"/>
          <p:cNvGrpSpPr>
            <a:grpSpLocks noChangeAspect="1"/>
          </p:cNvGrpSpPr>
          <p:nvPr/>
        </p:nvGrpSpPr>
        <p:grpSpPr bwMode="auto">
          <a:xfrm>
            <a:off x="1259632" y="2204888"/>
            <a:ext cx="560312" cy="611831"/>
            <a:chOff x="2088" y="1280"/>
            <a:chExt cx="1577" cy="1722"/>
          </a:xfrm>
        </p:grpSpPr>
        <p:sp>
          <p:nvSpPr>
            <p:cNvPr id="43" name="Freeform 42"/>
            <p:cNvSpPr>
              <a:spLocks/>
            </p:cNvSpPr>
            <p:nvPr/>
          </p:nvSpPr>
          <p:spPr bwMode="auto">
            <a:xfrm>
              <a:off x="2167" y="1321"/>
              <a:ext cx="1498" cy="1040"/>
            </a:xfrm>
            <a:custGeom>
              <a:avLst/>
              <a:gdLst>
                <a:gd name="T0" fmla="*/ 0 w 631"/>
                <a:gd name="T1" fmla="*/ 43 h 438"/>
                <a:gd name="T2" fmla="*/ 183 w 631"/>
                <a:gd name="T3" fmla="*/ 33 h 438"/>
                <a:gd name="T4" fmla="*/ 490 w 631"/>
                <a:gd name="T5" fmla="*/ 230 h 438"/>
                <a:gd name="T6" fmla="*/ 606 w 631"/>
                <a:gd name="T7" fmla="*/ 222 h 438"/>
                <a:gd name="T8" fmla="*/ 631 w 631"/>
                <a:gd name="T9" fmla="*/ 393 h 438"/>
                <a:gd name="T10" fmla="*/ 458 w 631"/>
                <a:gd name="T11" fmla="*/ 428 h 438"/>
                <a:gd name="T12" fmla="*/ 191 w 631"/>
                <a:gd name="T13" fmla="*/ 298 h 438"/>
                <a:gd name="T14" fmla="*/ 43 w 631"/>
                <a:gd name="T15" fmla="*/ 329 h 438"/>
                <a:gd name="T16" fmla="*/ 0 w 631"/>
                <a:gd name="T17" fmla="*/ 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1" h="438">
                  <a:moveTo>
                    <a:pt x="0" y="43"/>
                  </a:moveTo>
                  <a:cubicBezTo>
                    <a:pt x="20" y="30"/>
                    <a:pt x="82" y="0"/>
                    <a:pt x="183" y="33"/>
                  </a:cubicBezTo>
                  <a:cubicBezTo>
                    <a:pt x="307" y="74"/>
                    <a:pt x="394" y="216"/>
                    <a:pt x="490" y="230"/>
                  </a:cubicBezTo>
                  <a:cubicBezTo>
                    <a:pt x="578" y="244"/>
                    <a:pt x="595" y="227"/>
                    <a:pt x="606" y="222"/>
                  </a:cubicBezTo>
                  <a:cubicBezTo>
                    <a:pt x="609" y="236"/>
                    <a:pt x="630" y="381"/>
                    <a:pt x="631" y="393"/>
                  </a:cubicBezTo>
                  <a:cubicBezTo>
                    <a:pt x="584" y="422"/>
                    <a:pt x="510" y="438"/>
                    <a:pt x="458" y="428"/>
                  </a:cubicBezTo>
                  <a:cubicBezTo>
                    <a:pt x="377" y="411"/>
                    <a:pt x="325" y="301"/>
                    <a:pt x="191" y="298"/>
                  </a:cubicBezTo>
                  <a:cubicBezTo>
                    <a:pt x="102" y="296"/>
                    <a:pt x="52" y="323"/>
                    <a:pt x="43" y="329"/>
                  </a:cubicBezTo>
                  <a:cubicBezTo>
                    <a:pt x="38" y="300"/>
                    <a:pt x="0" y="43"/>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44" name="Freeform 43"/>
            <p:cNvSpPr>
              <a:spLocks/>
            </p:cNvSpPr>
            <p:nvPr/>
          </p:nvSpPr>
          <p:spPr bwMode="auto">
            <a:xfrm>
              <a:off x="2159" y="1280"/>
              <a:ext cx="1475" cy="1025"/>
            </a:xfrm>
            <a:custGeom>
              <a:avLst/>
              <a:gdLst>
                <a:gd name="T0" fmla="*/ 0 w 621"/>
                <a:gd name="T1" fmla="*/ 42 h 432"/>
                <a:gd name="T2" fmla="*/ 183 w 621"/>
                <a:gd name="T3" fmla="*/ 33 h 432"/>
                <a:gd name="T4" fmla="*/ 490 w 621"/>
                <a:gd name="T5" fmla="*/ 230 h 432"/>
                <a:gd name="T6" fmla="*/ 597 w 621"/>
                <a:gd name="T7" fmla="*/ 225 h 432"/>
                <a:gd name="T8" fmla="*/ 621 w 621"/>
                <a:gd name="T9" fmla="*/ 391 h 432"/>
                <a:gd name="T10" fmla="*/ 466 w 621"/>
                <a:gd name="T11" fmla="*/ 422 h 432"/>
                <a:gd name="T12" fmla="*/ 198 w 621"/>
                <a:gd name="T13" fmla="*/ 293 h 432"/>
                <a:gd name="T14" fmla="*/ 43 w 621"/>
                <a:gd name="T15" fmla="*/ 323 h 432"/>
                <a:gd name="T16" fmla="*/ 0 w 621"/>
                <a:gd name="T17" fmla="*/ 4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432">
                  <a:moveTo>
                    <a:pt x="0" y="42"/>
                  </a:moveTo>
                  <a:cubicBezTo>
                    <a:pt x="20" y="29"/>
                    <a:pt x="83" y="0"/>
                    <a:pt x="183" y="33"/>
                  </a:cubicBezTo>
                  <a:cubicBezTo>
                    <a:pt x="307" y="74"/>
                    <a:pt x="395" y="215"/>
                    <a:pt x="490" y="230"/>
                  </a:cubicBezTo>
                  <a:cubicBezTo>
                    <a:pt x="579" y="243"/>
                    <a:pt x="586" y="230"/>
                    <a:pt x="597" y="225"/>
                  </a:cubicBezTo>
                  <a:cubicBezTo>
                    <a:pt x="600" y="239"/>
                    <a:pt x="620" y="380"/>
                    <a:pt x="621" y="391"/>
                  </a:cubicBezTo>
                  <a:cubicBezTo>
                    <a:pt x="578" y="417"/>
                    <a:pt x="514" y="432"/>
                    <a:pt x="466" y="422"/>
                  </a:cubicBezTo>
                  <a:cubicBezTo>
                    <a:pt x="385" y="406"/>
                    <a:pt x="334" y="295"/>
                    <a:pt x="198" y="293"/>
                  </a:cubicBezTo>
                  <a:cubicBezTo>
                    <a:pt x="99" y="290"/>
                    <a:pt x="53" y="317"/>
                    <a:pt x="43" y="323"/>
                  </a:cubicBezTo>
                  <a:cubicBezTo>
                    <a:pt x="39" y="294"/>
                    <a:pt x="0" y="42"/>
                    <a:pt x="0" y="42"/>
                  </a:cubicBezTo>
                  <a:close/>
                </a:path>
              </a:pathLst>
            </a:custGeom>
            <a:gradFill>
              <a:gsLst>
                <a:gs pos="91000">
                  <a:srgbClr val="FF621D"/>
                </a:gs>
                <a:gs pos="65000">
                  <a:srgbClr val="FF621D">
                    <a:lumMod val="75000"/>
                  </a:srgbClr>
                </a:gs>
                <a:gs pos="51000">
                  <a:srgbClr val="FF621D"/>
                </a:gs>
                <a:gs pos="42000">
                  <a:srgbClr val="FF621D">
                    <a:lumMod val="60000"/>
                    <a:lumOff val="40000"/>
                  </a:srgbClr>
                </a:gs>
                <a:gs pos="20000">
                  <a:srgbClr val="FF621D">
                    <a:lumMod val="20000"/>
                    <a:lumOff val="80000"/>
                  </a:srgbClr>
                </a:gs>
                <a:gs pos="17000">
                  <a:srgbClr val="FF621D"/>
                </a:gs>
                <a:gs pos="0">
                  <a:srgbClr val="FF621D">
                    <a:lumMod val="60000"/>
                    <a:lumOff val="40000"/>
                  </a:srgbClr>
                </a:gs>
              </a:gsLst>
              <a:lin ang="210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45" name="Freeform 44"/>
            <p:cNvSpPr>
              <a:spLocks/>
            </p:cNvSpPr>
            <p:nvPr/>
          </p:nvSpPr>
          <p:spPr bwMode="auto">
            <a:xfrm>
              <a:off x="2088" y="1355"/>
              <a:ext cx="178" cy="700"/>
            </a:xfrm>
            <a:custGeom>
              <a:avLst/>
              <a:gdLst>
                <a:gd name="T0" fmla="*/ 2 w 75"/>
                <a:gd name="T1" fmla="*/ 17 h 295"/>
                <a:gd name="T2" fmla="*/ 44 w 75"/>
                <a:gd name="T3" fmla="*/ 295 h 295"/>
                <a:gd name="T4" fmla="*/ 75 w 75"/>
                <a:gd name="T5" fmla="*/ 291 h 295"/>
                <a:gd name="T6" fmla="*/ 31 w 75"/>
                <a:gd name="T7" fmla="*/ 10 h 295"/>
                <a:gd name="T8" fmla="*/ 2 w 75"/>
                <a:gd name="T9" fmla="*/ 17 h 295"/>
              </a:gdLst>
              <a:ahLst/>
              <a:cxnLst>
                <a:cxn ang="0">
                  <a:pos x="T0" y="T1"/>
                </a:cxn>
                <a:cxn ang="0">
                  <a:pos x="T2" y="T3"/>
                </a:cxn>
                <a:cxn ang="0">
                  <a:pos x="T4" y="T5"/>
                </a:cxn>
                <a:cxn ang="0">
                  <a:pos x="T6" y="T7"/>
                </a:cxn>
                <a:cxn ang="0">
                  <a:pos x="T8" y="T9"/>
                </a:cxn>
              </a:cxnLst>
              <a:rect l="0" t="0" r="r" b="b"/>
              <a:pathLst>
                <a:path w="75" h="295">
                  <a:moveTo>
                    <a:pt x="2" y="17"/>
                  </a:moveTo>
                  <a:cubicBezTo>
                    <a:pt x="4" y="34"/>
                    <a:pt x="42" y="281"/>
                    <a:pt x="44" y="295"/>
                  </a:cubicBezTo>
                  <a:cubicBezTo>
                    <a:pt x="56" y="292"/>
                    <a:pt x="70" y="292"/>
                    <a:pt x="75" y="291"/>
                  </a:cubicBezTo>
                  <a:cubicBezTo>
                    <a:pt x="72" y="273"/>
                    <a:pt x="32" y="18"/>
                    <a:pt x="31" y="10"/>
                  </a:cubicBezTo>
                  <a:cubicBezTo>
                    <a:pt x="30" y="0"/>
                    <a:pt x="0" y="5"/>
                    <a:pt x="2" y="17"/>
                  </a:cubicBezTo>
                  <a:close/>
                </a:path>
              </a:pathLst>
            </a:custGeom>
            <a:gradFill>
              <a:gsLst>
                <a:gs pos="70000">
                  <a:srgbClr val="FF621D"/>
                </a:gs>
                <a:gs pos="46000">
                  <a:srgbClr val="FF621D">
                    <a:lumMod val="40000"/>
                    <a:lumOff val="60000"/>
                  </a:srgbClr>
                </a:gs>
                <a:gs pos="38000">
                  <a:srgbClr val="FF621D">
                    <a:lumMod val="75000"/>
                  </a:srgbClr>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46" name="Freeform 45"/>
            <p:cNvSpPr>
              <a:spLocks/>
            </p:cNvSpPr>
            <p:nvPr/>
          </p:nvSpPr>
          <p:spPr bwMode="auto">
            <a:xfrm>
              <a:off x="2193" y="2029"/>
              <a:ext cx="228" cy="973"/>
            </a:xfrm>
            <a:custGeom>
              <a:avLst/>
              <a:gdLst>
                <a:gd name="T0" fmla="*/ 62 w 96"/>
                <a:gd name="T1" fmla="*/ 404 h 410"/>
                <a:gd name="T2" fmla="*/ 0 w 96"/>
                <a:gd name="T3" fmla="*/ 11 h 410"/>
                <a:gd name="T4" fmla="*/ 30 w 96"/>
                <a:gd name="T5" fmla="*/ 6 h 410"/>
                <a:gd name="T6" fmla="*/ 95 w 96"/>
                <a:gd name="T7" fmla="*/ 404 h 410"/>
                <a:gd name="T8" fmla="*/ 62 w 96"/>
                <a:gd name="T9" fmla="*/ 404 h 410"/>
              </a:gdLst>
              <a:ahLst/>
              <a:cxnLst>
                <a:cxn ang="0">
                  <a:pos x="T0" y="T1"/>
                </a:cxn>
                <a:cxn ang="0">
                  <a:pos x="T2" y="T3"/>
                </a:cxn>
                <a:cxn ang="0">
                  <a:pos x="T4" y="T5"/>
                </a:cxn>
                <a:cxn ang="0">
                  <a:pos x="T6" y="T7"/>
                </a:cxn>
                <a:cxn ang="0">
                  <a:pos x="T8" y="T9"/>
                </a:cxn>
              </a:cxnLst>
              <a:rect l="0" t="0" r="r" b="b"/>
              <a:pathLst>
                <a:path w="96" h="410">
                  <a:moveTo>
                    <a:pt x="62" y="404"/>
                  </a:moveTo>
                  <a:cubicBezTo>
                    <a:pt x="61" y="398"/>
                    <a:pt x="4" y="34"/>
                    <a:pt x="0" y="11"/>
                  </a:cubicBezTo>
                  <a:cubicBezTo>
                    <a:pt x="5" y="3"/>
                    <a:pt x="20" y="0"/>
                    <a:pt x="30" y="6"/>
                  </a:cubicBezTo>
                  <a:cubicBezTo>
                    <a:pt x="33" y="22"/>
                    <a:pt x="95" y="399"/>
                    <a:pt x="95" y="404"/>
                  </a:cubicBezTo>
                  <a:cubicBezTo>
                    <a:pt x="96" y="410"/>
                    <a:pt x="63" y="409"/>
                    <a:pt x="62" y="404"/>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grpSp>
      <p:grpSp>
        <p:nvGrpSpPr>
          <p:cNvPr id="47" name="Yellow Flag"/>
          <p:cNvGrpSpPr>
            <a:grpSpLocks noChangeAspect="1"/>
          </p:cNvGrpSpPr>
          <p:nvPr/>
        </p:nvGrpSpPr>
        <p:grpSpPr bwMode="auto">
          <a:xfrm>
            <a:off x="2445275" y="2130892"/>
            <a:ext cx="605324" cy="660981"/>
            <a:chOff x="2088" y="1280"/>
            <a:chExt cx="1577" cy="1722"/>
          </a:xfrm>
        </p:grpSpPr>
        <p:sp>
          <p:nvSpPr>
            <p:cNvPr id="48" name="Freeform 47"/>
            <p:cNvSpPr>
              <a:spLocks/>
            </p:cNvSpPr>
            <p:nvPr/>
          </p:nvSpPr>
          <p:spPr bwMode="auto">
            <a:xfrm>
              <a:off x="2167" y="1321"/>
              <a:ext cx="1498" cy="1040"/>
            </a:xfrm>
            <a:custGeom>
              <a:avLst/>
              <a:gdLst>
                <a:gd name="T0" fmla="*/ 0 w 631"/>
                <a:gd name="T1" fmla="*/ 43 h 438"/>
                <a:gd name="T2" fmla="*/ 183 w 631"/>
                <a:gd name="T3" fmla="*/ 33 h 438"/>
                <a:gd name="T4" fmla="*/ 490 w 631"/>
                <a:gd name="T5" fmla="*/ 230 h 438"/>
                <a:gd name="T6" fmla="*/ 606 w 631"/>
                <a:gd name="T7" fmla="*/ 222 h 438"/>
                <a:gd name="T8" fmla="*/ 631 w 631"/>
                <a:gd name="T9" fmla="*/ 393 h 438"/>
                <a:gd name="T10" fmla="*/ 458 w 631"/>
                <a:gd name="T11" fmla="*/ 428 h 438"/>
                <a:gd name="T12" fmla="*/ 191 w 631"/>
                <a:gd name="T13" fmla="*/ 298 h 438"/>
                <a:gd name="T14" fmla="*/ 43 w 631"/>
                <a:gd name="T15" fmla="*/ 329 h 438"/>
                <a:gd name="T16" fmla="*/ 0 w 631"/>
                <a:gd name="T17" fmla="*/ 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1" h="438">
                  <a:moveTo>
                    <a:pt x="0" y="43"/>
                  </a:moveTo>
                  <a:cubicBezTo>
                    <a:pt x="20" y="30"/>
                    <a:pt x="82" y="0"/>
                    <a:pt x="183" y="33"/>
                  </a:cubicBezTo>
                  <a:cubicBezTo>
                    <a:pt x="307" y="74"/>
                    <a:pt x="394" y="216"/>
                    <a:pt x="490" y="230"/>
                  </a:cubicBezTo>
                  <a:cubicBezTo>
                    <a:pt x="578" y="244"/>
                    <a:pt x="595" y="227"/>
                    <a:pt x="606" y="222"/>
                  </a:cubicBezTo>
                  <a:cubicBezTo>
                    <a:pt x="609" y="236"/>
                    <a:pt x="630" y="381"/>
                    <a:pt x="631" y="393"/>
                  </a:cubicBezTo>
                  <a:cubicBezTo>
                    <a:pt x="584" y="422"/>
                    <a:pt x="510" y="438"/>
                    <a:pt x="458" y="428"/>
                  </a:cubicBezTo>
                  <a:cubicBezTo>
                    <a:pt x="377" y="411"/>
                    <a:pt x="325" y="301"/>
                    <a:pt x="191" y="298"/>
                  </a:cubicBezTo>
                  <a:cubicBezTo>
                    <a:pt x="102" y="296"/>
                    <a:pt x="52" y="323"/>
                    <a:pt x="43" y="329"/>
                  </a:cubicBezTo>
                  <a:cubicBezTo>
                    <a:pt x="38" y="300"/>
                    <a:pt x="0" y="43"/>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49" name="Freeform 48"/>
            <p:cNvSpPr>
              <a:spLocks/>
            </p:cNvSpPr>
            <p:nvPr/>
          </p:nvSpPr>
          <p:spPr bwMode="auto">
            <a:xfrm>
              <a:off x="2159" y="1280"/>
              <a:ext cx="1475" cy="1025"/>
            </a:xfrm>
            <a:custGeom>
              <a:avLst/>
              <a:gdLst>
                <a:gd name="T0" fmla="*/ 0 w 621"/>
                <a:gd name="T1" fmla="*/ 42 h 432"/>
                <a:gd name="T2" fmla="*/ 183 w 621"/>
                <a:gd name="T3" fmla="*/ 33 h 432"/>
                <a:gd name="T4" fmla="*/ 490 w 621"/>
                <a:gd name="T5" fmla="*/ 230 h 432"/>
                <a:gd name="T6" fmla="*/ 597 w 621"/>
                <a:gd name="T7" fmla="*/ 225 h 432"/>
                <a:gd name="T8" fmla="*/ 621 w 621"/>
                <a:gd name="T9" fmla="*/ 391 h 432"/>
                <a:gd name="T10" fmla="*/ 466 w 621"/>
                <a:gd name="T11" fmla="*/ 422 h 432"/>
                <a:gd name="T12" fmla="*/ 198 w 621"/>
                <a:gd name="T13" fmla="*/ 293 h 432"/>
                <a:gd name="T14" fmla="*/ 43 w 621"/>
                <a:gd name="T15" fmla="*/ 323 h 432"/>
                <a:gd name="T16" fmla="*/ 0 w 621"/>
                <a:gd name="T17" fmla="*/ 4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432">
                  <a:moveTo>
                    <a:pt x="0" y="42"/>
                  </a:moveTo>
                  <a:cubicBezTo>
                    <a:pt x="20" y="29"/>
                    <a:pt x="83" y="0"/>
                    <a:pt x="183" y="33"/>
                  </a:cubicBezTo>
                  <a:cubicBezTo>
                    <a:pt x="307" y="74"/>
                    <a:pt x="395" y="215"/>
                    <a:pt x="490" y="230"/>
                  </a:cubicBezTo>
                  <a:cubicBezTo>
                    <a:pt x="579" y="243"/>
                    <a:pt x="586" y="230"/>
                    <a:pt x="597" y="225"/>
                  </a:cubicBezTo>
                  <a:cubicBezTo>
                    <a:pt x="600" y="239"/>
                    <a:pt x="620" y="380"/>
                    <a:pt x="621" y="391"/>
                  </a:cubicBezTo>
                  <a:cubicBezTo>
                    <a:pt x="578" y="417"/>
                    <a:pt x="514" y="432"/>
                    <a:pt x="466" y="422"/>
                  </a:cubicBezTo>
                  <a:cubicBezTo>
                    <a:pt x="385" y="406"/>
                    <a:pt x="334" y="295"/>
                    <a:pt x="198" y="293"/>
                  </a:cubicBezTo>
                  <a:cubicBezTo>
                    <a:pt x="99" y="290"/>
                    <a:pt x="53" y="317"/>
                    <a:pt x="43" y="323"/>
                  </a:cubicBezTo>
                  <a:cubicBezTo>
                    <a:pt x="39" y="294"/>
                    <a:pt x="0" y="42"/>
                    <a:pt x="0" y="42"/>
                  </a:cubicBezTo>
                  <a:close/>
                </a:path>
              </a:pathLst>
            </a:custGeom>
            <a:gradFill>
              <a:gsLst>
                <a:gs pos="91000">
                  <a:srgbClr val="E7A90F">
                    <a:lumMod val="75000"/>
                  </a:srgbClr>
                </a:gs>
                <a:gs pos="65000">
                  <a:srgbClr val="E7A90F"/>
                </a:gs>
                <a:gs pos="51000">
                  <a:srgbClr val="E7A90F"/>
                </a:gs>
                <a:gs pos="42000">
                  <a:srgbClr val="E7A90F">
                    <a:lumMod val="60000"/>
                    <a:lumOff val="40000"/>
                  </a:srgbClr>
                </a:gs>
                <a:gs pos="20000">
                  <a:srgbClr val="E7A90F">
                    <a:lumMod val="40000"/>
                    <a:lumOff val="60000"/>
                  </a:srgbClr>
                </a:gs>
                <a:gs pos="17000">
                  <a:srgbClr val="E7A90F"/>
                </a:gs>
                <a:gs pos="0">
                  <a:srgbClr val="E7A90F">
                    <a:lumMod val="60000"/>
                    <a:lumOff val="40000"/>
                  </a:srgbClr>
                </a:gs>
              </a:gsLst>
              <a:lin ang="210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50" name="Freeform 49"/>
            <p:cNvSpPr>
              <a:spLocks/>
            </p:cNvSpPr>
            <p:nvPr/>
          </p:nvSpPr>
          <p:spPr bwMode="auto">
            <a:xfrm>
              <a:off x="2088" y="1355"/>
              <a:ext cx="178" cy="700"/>
            </a:xfrm>
            <a:custGeom>
              <a:avLst/>
              <a:gdLst>
                <a:gd name="T0" fmla="*/ 2 w 75"/>
                <a:gd name="T1" fmla="*/ 17 h 295"/>
                <a:gd name="T2" fmla="*/ 44 w 75"/>
                <a:gd name="T3" fmla="*/ 295 h 295"/>
                <a:gd name="T4" fmla="*/ 75 w 75"/>
                <a:gd name="T5" fmla="*/ 291 h 295"/>
                <a:gd name="T6" fmla="*/ 31 w 75"/>
                <a:gd name="T7" fmla="*/ 10 h 295"/>
                <a:gd name="T8" fmla="*/ 2 w 75"/>
                <a:gd name="T9" fmla="*/ 17 h 295"/>
              </a:gdLst>
              <a:ahLst/>
              <a:cxnLst>
                <a:cxn ang="0">
                  <a:pos x="T0" y="T1"/>
                </a:cxn>
                <a:cxn ang="0">
                  <a:pos x="T2" y="T3"/>
                </a:cxn>
                <a:cxn ang="0">
                  <a:pos x="T4" y="T5"/>
                </a:cxn>
                <a:cxn ang="0">
                  <a:pos x="T6" y="T7"/>
                </a:cxn>
                <a:cxn ang="0">
                  <a:pos x="T8" y="T9"/>
                </a:cxn>
              </a:cxnLst>
              <a:rect l="0" t="0" r="r" b="b"/>
              <a:pathLst>
                <a:path w="75" h="295">
                  <a:moveTo>
                    <a:pt x="2" y="17"/>
                  </a:moveTo>
                  <a:cubicBezTo>
                    <a:pt x="4" y="34"/>
                    <a:pt x="42" y="281"/>
                    <a:pt x="44" y="295"/>
                  </a:cubicBezTo>
                  <a:cubicBezTo>
                    <a:pt x="56" y="292"/>
                    <a:pt x="70" y="292"/>
                    <a:pt x="75" y="291"/>
                  </a:cubicBezTo>
                  <a:cubicBezTo>
                    <a:pt x="72" y="273"/>
                    <a:pt x="32" y="18"/>
                    <a:pt x="31" y="10"/>
                  </a:cubicBezTo>
                  <a:cubicBezTo>
                    <a:pt x="30" y="0"/>
                    <a:pt x="0" y="5"/>
                    <a:pt x="2" y="17"/>
                  </a:cubicBezTo>
                  <a:close/>
                </a:path>
              </a:pathLst>
            </a:custGeom>
            <a:gradFill>
              <a:gsLst>
                <a:gs pos="70000">
                  <a:srgbClr val="E7A90F"/>
                </a:gs>
                <a:gs pos="46000">
                  <a:srgbClr val="E7A90F">
                    <a:lumMod val="40000"/>
                    <a:lumOff val="60000"/>
                  </a:srgbClr>
                </a:gs>
                <a:gs pos="38000">
                  <a:srgbClr val="E7A90F">
                    <a:lumMod val="50000"/>
                  </a:srgbClr>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51" name="Freeform 50"/>
            <p:cNvSpPr>
              <a:spLocks/>
            </p:cNvSpPr>
            <p:nvPr/>
          </p:nvSpPr>
          <p:spPr bwMode="auto">
            <a:xfrm>
              <a:off x="2193" y="2029"/>
              <a:ext cx="228" cy="973"/>
            </a:xfrm>
            <a:custGeom>
              <a:avLst/>
              <a:gdLst>
                <a:gd name="T0" fmla="*/ 62 w 96"/>
                <a:gd name="T1" fmla="*/ 404 h 410"/>
                <a:gd name="T2" fmla="*/ 0 w 96"/>
                <a:gd name="T3" fmla="*/ 11 h 410"/>
                <a:gd name="T4" fmla="*/ 30 w 96"/>
                <a:gd name="T5" fmla="*/ 6 h 410"/>
                <a:gd name="T6" fmla="*/ 95 w 96"/>
                <a:gd name="T7" fmla="*/ 404 h 410"/>
                <a:gd name="T8" fmla="*/ 62 w 96"/>
                <a:gd name="T9" fmla="*/ 404 h 410"/>
              </a:gdLst>
              <a:ahLst/>
              <a:cxnLst>
                <a:cxn ang="0">
                  <a:pos x="T0" y="T1"/>
                </a:cxn>
                <a:cxn ang="0">
                  <a:pos x="T2" y="T3"/>
                </a:cxn>
                <a:cxn ang="0">
                  <a:pos x="T4" y="T5"/>
                </a:cxn>
                <a:cxn ang="0">
                  <a:pos x="T6" y="T7"/>
                </a:cxn>
                <a:cxn ang="0">
                  <a:pos x="T8" y="T9"/>
                </a:cxn>
              </a:cxnLst>
              <a:rect l="0" t="0" r="r" b="b"/>
              <a:pathLst>
                <a:path w="96" h="410">
                  <a:moveTo>
                    <a:pt x="62" y="404"/>
                  </a:moveTo>
                  <a:cubicBezTo>
                    <a:pt x="61" y="398"/>
                    <a:pt x="4" y="34"/>
                    <a:pt x="0" y="11"/>
                  </a:cubicBezTo>
                  <a:cubicBezTo>
                    <a:pt x="5" y="3"/>
                    <a:pt x="20" y="0"/>
                    <a:pt x="30" y="6"/>
                  </a:cubicBezTo>
                  <a:cubicBezTo>
                    <a:pt x="33" y="22"/>
                    <a:pt x="95" y="399"/>
                    <a:pt x="95" y="404"/>
                  </a:cubicBezTo>
                  <a:cubicBezTo>
                    <a:pt x="96" y="410"/>
                    <a:pt x="63" y="409"/>
                    <a:pt x="62" y="404"/>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grpSp>
      <p:grpSp>
        <p:nvGrpSpPr>
          <p:cNvPr id="52" name="Green Flag"/>
          <p:cNvGrpSpPr>
            <a:grpSpLocks noChangeAspect="1"/>
          </p:cNvGrpSpPr>
          <p:nvPr/>
        </p:nvGrpSpPr>
        <p:grpSpPr bwMode="auto">
          <a:xfrm>
            <a:off x="4067945" y="2231536"/>
            <a:ext cx="700964" cy="765415"/>
            <a:chOff x="2088" y="1280"/>
            <a:chExt cx="1577" cy="1722"/>
          </a:xfrm>
        </p:grpSpPr>
        <p:sp>
          <p:nvSpPr>
            <p:cNvPr id="53" name="Freeform 52"/>
            <p:cNvSpPr>
              <a:spLocks/>
            </p:cNvSpPr>
            <p:nvPr/>
          </p:nvSpPr>
          <p:spPr bwMode="auto">
            <a:xfrm>
              <a:off x="2167" y="1321"/>
              <a:ext cx="1498" cy="1040"/>
            </a:xfrm>
            <a:custGeom>
              <a:avLst/>
              <a:gdLst>
                <a:gd name="T0" fmla="*/ 0 w 631"/>
                <a:gd name="T1" fmla="*/ 43 h 438"/>
                <a:gd name="T2" fmla="*/ 183 w 631"/>
                <a:gd name="T3" fmla="*/ 33 h 438"/>
                <a:gd name="T4" fmla="*/ 490 w 631"/>
                <a:gd name="T5" fmla="*/ 230 h 438"/>
                <a:gd name="T6" fmla="*/ 606 w 631"/>
                <a:gd name="T7" fmla="*/ 222 h 438"/>
                <a:gd name="T8" fmla="*/ 631 w 631"/>
                <a:gd name="T9" fmla="*/ 393 h 438"/>
                <a:gd name="T10" fmla="*/ 458 w 631"/>
                <a:gd name="T11" fmla="*/ 428 h 438"/>
                <a:gd name="T12" fmla="*/ 191 w 631"/>
                <a:gd name="T13" fmla="*/ 298 h 438"/>
                <a:gd name="T14" fmla="*/ 43 w 631"/>
                <a:gd name="T15" fmla="*/ 329 h 438"/>
                <a:gd name="T16" fmla="*/ 0 w 631"/>
                <a:gd name="T17" fmla="*/ 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1" h="438">
                  <a:moveTo>
                    <a:pt x="0" y="43"/>
                  </a:moveTo>
                  <a:cubicBezTo>
                    <a:pt x="20" y="30"/>
                    <a:pt x="82" y="0"/>
                    <a:pt x="183" y="33"/>
                  </a:cubicBezTo>
                  <a:cubicBezTo>
                    <a:pt x="307" y="74"/>
                    <a:pt x="394" y="216"/>
                    <a:pt x="490" y="230"/>
                  </a:cubicBezTo>
                  <a:cubicBezTo>
                    <a:pt x="578" y="244"/>
                    <a:pt x="595" y="227"/>
                    <a:pt x="606" y="222"/>
                  </a:cubicBezTo>
                  <a:cubicBezTo>
                    <a:pt x="609" y="236"/>
                    <a:pt x="630" y="381"/>
                    <a:pt x="631" y="393"/>
                  </a:cubicBezTo>
                  <a:cubicBezTo>
                    <a:pt x="584" y="422"/>
                    <a:pt x="510" y="438"/>
                    <a:pt x="458" y="428"/>
                  </a:cubicBezTo>
                  <a:cubicBezTo>
                    <a:pt x="377" y="411"/>
                    <a:pt x="325" y="301"/>
                    <a:pt x="191" y="298"/>
                  </a:cubicBezTo>
                  <a:cubicBezTo>
                    <a:pt x="102" y="296"/>
                    <a:pt x="52" y="323"/>
                    <a:pt x="43" y="329"/>
                  </a:cubicBezTo>
                  <a:cubicBezTo>
                    <a:pt x="38" y="300"/>
                    <a:pt x="0" y="43"/>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54" name="Freeform 53"/>
            <p:cNvSpPr>
              <a:spLocks/>
            </p:cNvSpPr>
            <p:nvPr/>
          </p:nvSpPr>
          <p:spPr bwMode="auto">
            <a:xfrm>
              <a:off x="2159" y="1280"/>
              <a:ext cx="1475" cy="1025"/>
            </a:xfrm>
            <a:custGeom>
              <a:avLst/>
              <a:gdLst>
                <a:gd name="T0" fmla="*/ 0 w 621"/>
                <a:gd name="T1" fmla="*/ 42 h 432"/>
                <a:gd name="T2" fmla="*/ 183 w 621"/>
                <a:gd name="T3" fmla="*/ 33 h 432"/>
                <a:gd name="T4" fmla="*/ 490 w 621"/>
                <a:gd name="T5" fmla="*/ 230 h 432"/>
                <a:gd name="T6" fmla="*/ 597 w 621"/>
                <a:gd name="T7" fmla="*/ 225 h 432"/>
                <a:gd name="T8" fmla="*/ 621 w 621"/>
                <a:gd name="T9" fmla="*/ 391 h 432"/>
                <a:gd name="T10" fmla="*/ 466 w 621"/>
                <a:gd name="T11" fmla="*/ 422 h 432"/>
                <a:gd name="T12" fmla="*/ 198 w 621"/>
                <a:gd name="T13" fmla="*/ 293 h 432"/>
                <a:gd name="T14" fmla="*/ 43 w 621"/>
                <a:gd name="T15" fmla="*/ 323 h 432"/>
                <a:gd name="T16" fmla="*/ 0 w 621"/>
                <a:gd name="T17" fmla="*/ 4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432">
                  <a:moveTo>
                    <a:pt x="0" y="42"/>
                  </a:moveTo>
                  <a:cubicBezTo>
                    <a:pt x="20" y="29"/>
                    <a:pt x="83" y="0"/>
                    <a:pt x="183" y="33"/>
                  </a:cubicBezTo>
                  <a:cubicBezTo>
                    <a:pt x="307" y="74"/>
                    <a:pt x="395" y="215"/>
                    <a:pt x="490" y="230"/>
                  </a:cubicBezTo>
                  <a:cubicBezTo>
                    <a:pt x="579" y="243"/>
                    <a:pt x="586" y="230"/>
                    <a:pt x="597" y="225"/>
                  </a:cubicBezTo>
                  <a:cubicBezTo>
                    <a:pt x="600" y="239"/>
                    <a:pt x="620" y="380"/>
                    <a:pt x="621" y="391"/>
                  </a:cubicBezTo>
                  <a:cubicBezTo>
                    <a:pt x="578" y="417"/>
                    <a:pt x="514" y="432"/>
                    <a:pt x="466" y="422"/>
                  </a:cubicBezTo>
                  <a:cubicBezTo>
                    <a:pt x="385" y="406"/>
                    <a:pt x="334" y="295"/>
                    <a:pt x="198" y="293"/>
                  </a:cubicBezTo>
                  <a:cubicBezTo>
                    <a:pt x="99" y="290"/>
                    <a:pt x="53" y="317"/>
                    <a:pt x="43" y="323"/>
                  </a:cubicBezTo>
                  <a:cubicBezTo>
                    <a:pt x="39" y="294"/>
                    <a:pt x="0" y="42"/>
                    <a:pt x="0" y="42"/>
                  </a:cubicBezTo>
                  <a:close/>
                </a:path>
              </a:pathLst>
            </a:custGeom>
            <a:gradFill>
              <a:gsLst>
                <a:gs pos="91000">
                  <a:srgbClr val="53B558"/>
                </a:gs>
                <a:gs pos="65000">
                  <a:srgbClr val="53B558">
                    <a:lumMod val="75000"/>
                  </a:srgbClr>
                </a:gs>
                <a:gs pos="51000">
                  <a:srgbClr val="53B558"/>
                </a:gs>
                <a:gs pos="42000">
                  <a:srgbClr val="53B558">
                    <a:lumMod val="60000"/>
                    <a:lumOff val="40000"/>
                  </a:srgbClr>
                </a:gs>
                <a:gs pos="20000">
                  <a:srgbClr val="53B558">
                    <a:lumMod val="40000"/>
                    <a:lumOff val="60000"/>
                  </a:srgbClr>
                </a:gs>
                <a:gs pos="17000">
                  <a:srgbClr val="53B558">
                    <a:lumMod val="75000"/>
                  </a:srgbClr>
                </a:gs>
                <a:gs pos="0">
                  <a:srgbClr val="53B558">
                    <a:lumMod val="60000"/>
                    <a:lumOff val="40000"/>
                  </a:srgbClr>
                </a:gs>
              </a:gsLst>
              <a:lin ang="210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55" name="Freeform 54"/>
            <p:cNvSpPr>
              <a:spLocks/>
            </p:cNvSpPr>
            <p:nvPr/>
          </p:nvSpPr>
          <p:spPr bwMode="auto">
            <a:xfrm>
              <a:off x="2088" y="1355"/>
              <a:ext cx="178" cy="700"/>
            </a:xfrm>
            <a:custGeom>
              <a:avLst/>
              <a:gdLst>
                <a:gd name="T0" fmla="*/ 2 w 75"/>
                <a:gd name="T1" fmla="*/ 17 h 295"/>
                <a:gd name="T2" fmla="*/ 44 w 75"/>
                <a:gd name="T3" fmla="*/ 295 h 295"/>
                <a:gd name="T4" fmla="*/ 75 w 75"/>
                <a:gd name="T5" fmla="*/ 291 h 295"/>
                <a:gd name="T6" fmla="*/ 31 w 75"/>
                <a:gd name="T7" fmla="*/ 10 h 295"/>
                <a:gd name="T8" fmla="*/ 2 w 75"/>
                <a:gd name="T9" fmla="*/ 17 h 295"/>
              </a:gdLst>
              <a:ahLst/>
              <a:cxnLst>
                <a:cxn ang="0">
                  <a:pos x="T0" y="T1"/>
                </a:cxn>
                <a:cxn ang="0">
                  <a:pos x="T2" y="T3"/>
                </a:cxn>
                <a:cxn ang="0">
                  <a:pos x="T4" y="T5"/>
                </a:cxn>
                <a:cxn ang="0">
                  <a:pos x="T6" y="T7"/>
                </a:cxn>
                <a:cxn ang="0">
                  <a:pos x="T8" y="T9"/>
                </a:cxn>
              </a:cxnLst>
              <a:rect l="0" t="0" r="r" b="b"/>
              <a:pathLst>
                <a:path w="75" h="295">
                  <a:moveTo>
                    <a:pt x="2" y="17"/>
                  </a:moveTo>
                  <a:cubicBezTo>
                    <a:pt x="4" y="34"/>
                    <a:pt x="42" y="281"/>
                    <a:pt x="44" y="295"/>
                  </a:cubicBezTo>
                  <a:cubicBezTo>
                    <a:pt x="56" y="292"/>
                    <a:pt x="70" y="292"/>
                    <a:pt x="75" y="291"/>
                  </a:cubicBezTo>
                  <a:cubicBezTo>
                    <a:pt x="72" y="273"/>
                    <a:pt x="32" y="18"/>
                    <a:pt x="31" y="10"/>
                  </a:cubicBezTo>
                  <a:cubicBezTo>
                    <a:pt x="30" y="0"/>
                    <a:pt x="0" y="5"/>
                    <a:pt x="2" y="17"/>
                  </a:cubicBezTo>
                  <a:close/>
                </a:path>
              </a:pathLst>
            </a:custGeom>
            <a:gradFill>
              <a:gsLst>
                <a:gs pos="70000">
                  <a:srgbClr val="53B558"/>
                </a:gs>
                <a:gs pos="46000">
                  <a:srgbClr val="53B558">
                    <a:lumMod val="40000"/>
                    <a:lumOff val="60000"/>
                  </a:srgbClr>
                </a:gs>
                <a:gs pos="38000">
                  <a:srgbClr val="53B558">
                    <a:lumMod val="50000"/>
                  </a:srgbClr>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56" name="Freeform 55"/>
            <p:cNvSpPr>
              <a:spLocks/>
            </p:cNvSpPr>
            <p:nvPr/>
          </p:nvSpPr>
          <p:spPr bwMode="auto">
            <a:xfrm>
              <a:off x="2193" y="2029"/>
              <a:ext cx="228" cy="973"/>
            </a:xfrm>
            <a:custGeom>
              <a:avLst/>
              <a:gdLst>
                <a:gd name="T0" fmla="*/ 62 w 96"/>
                <a:gd name="T1" fmla="*/ 404 h 410"/>
                <a:gd name="T2" fmla="*/ 0 w 96"/>
                <a:gd name="T3" fmla="*/ 11 h 410"/>
                <a:gd name="T4" fmla="*/ 30 w 96"/>
                <a:gd name="T5" fmla="*/ 6 h 410"/>
                <a:gd name="T6" fmla="*/ 95 w 96"/>
                <a:gd name="T7" fmla="*/ 404 h 410"/>
                <a:gd name="T8" fmla="*/ 62 w 96"/>
                <a:gd name="T9" fmla="*/ 404 h 410"/>
              </a:gdLst>
              <a:ahLst/>
              <a:cxnLst>
                <a:cxn ang="0">
                  <a:pos x="T0" y="T1"/>
                </a:cxn>
                <a:cxn ang="0">
                  <a:pos x="T2" y="T3"/>
                </a:cxn>
                <a:cxn ang="0">
                  <a:pos x="T4" y="T5"/>
                </a:cxn>
                <a:cxn ang="0">
                  <a:pos x="T6" y="T7"/>
                </a:cxn>
                <a:cxn ang="0">
                  <a:pos x="T8" y="T9"/>
                </a:cxn>
              </a:cxnLst>
              <a:rect l="0" t="0" r="r" b="b"/>
              <a:pathLst>
                <a:path w="96" h="410">
                  <a:moveTo>
                    <a:pt x="62" y="404"/>
                  </a:moveTo>
                  <a:cubicBezTo>
                    <a:pt x="61" y="398"/>
                    <a:pt x="4" y="34"/>
                    <a:pt x="0" y="11"/>
                  </a:cubicBezTo>
                  <a:cubicBezTo>
                    <a:pt x="5" y="3"/>
                    <a:pt x="20" y="0"/>
                    <a:pt x="30" y="6"/>
                  </a:cubicBezTo>
                  <a:cubicBezTo>
                    <a:pt x="33" y="22"/>
                    <a:pt x="95" y="399"/>
                    <a:pt x="95" y="404"/>
                  </a:cubicBezTo>
                  <a:cubicBezTo>
                    <a:pt x="96" y="410"/>
                    <a:pt x="63" y="409"/>
                    <a:pt x="62" y="404"/>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grpSp>
      <p:grpSp>
        <p:nvGrpSpPr>
          <p:cNvPr id="57" name="Blue Flag"/>
          <p:cNvGrpSpPr>
            <a:grpSpLocks noChangeAspect="1"/>
          </p:cNvGrpSpPr>
          <p:nvPr/>
        </p:nvGrpSpPr>
        <p:grpSpPr bwMode="auto">
          <a:xfrm>
            <a:off x="5220928" y="3132086"/>
            <a:ext cx="724500" cy="791115"/>
            <a:chOff x="2088" y="1280"/>
            <a:chExt cx="1577" cy="1722"/>
          </a:xfrm>
        </p:grpSpPr>
        <p:sp>
          <p:nvSpPr>
            <p:cNvPr id="58" name="Freeform 57"/>
            <p:cNvSpPr>
              <a:spLocks/>
            </p:cNvSpPr>
            <p:nvPr/>
          </p:nvSpPr>
          <p:spPr bwMode="auto">
            <a:xfrm>
              <a:off x="2167" y="1321"/>
              <a:ext cx="1498" cy="1040"/>
            </a:xfrm>
            <a:custGeom>
              <a:avLst/>
              <a:gdLst>
                <a:gd name="T0" fmla="*/ 0 w 631"/>
                <a:gd name="T1" fmla="*/ 43 h 438"/>
                <a:gd name="T2" fmla="*/ 183 w 631"/>
                <a:gd name="T3" fmla="*/ 33 h 438"/>
                <a:gd name="T4" fmla="*/ 490 w 631"/>
                <a:gd name="T5" fmla="*/ 230 h 438"/>
                <a:gd name="T6" fmla="*/ 606 w 631"/>
                <a:gd name="T7" fmla="*/ 222 h 438"/>
                <a:gd name="T8" fmla="*/ 631 w 631"/>
                <a:gd name="T9" fmla="*/ 393 h 438"/>
                <a:gd name="T10" fmla="*/ 458 w 631"/>
                <a:gd name="T11" fmla="*/ 428 h 438"/>
                <a:gd name="T12" fmla="*/ 191 w 631"/>
                <a:gd name="T13" fmla="*/ 298 h 438"/>
                <a:gd name="T14" fmla="*/ 43 w 631"/>
                <a:gd name="T15" fmla="*/ 329 h 438"/>
                <a:gd name="T16" fmla="*/ 0 w 631"/>
                <a:gd name="T17" fmla="*/ 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1" h="438">
                  <a:moveTo>
                    <a:pt x="0" y="43"/>
                  </a:moveTo>
                  <a:cubicBezTo>
                    <a:pt x="20" y="30"/>
                    <a:pt x="82" y="0"/>
                    <a:pt x="183" y="33"/>
                  </a:cubicBezTo>
                  <a:cubicBezTo>
                    <a:pt x="307" y="74"/>
                    <a:pt x="394" y="216"/>
                    <a:pt x="490" y="230"/>
                  </a:cubicBezTo>
                  <a:cubicBezTo>
                    <a:pt x="578" y="244"/>
                    <a:pt x="595" y="227"/>
                    <a:pt x="606" y="222"/>
                  </a:cubicBezTo>
                  <a:cubicBezTo>
                    <a:pt x="609" y="236"/>
                    <a:pt x="630" y="381"/>
                    <a:pt x="631" y="393"/>
                  </a:cubicBezTo>
                  <a:cubicBezTo>
                    <a:pt x="584" y="422"/>
                    <a:pt x="510" y="438"/>
                    <a:pt x="458" y="428"/>
                  </a:cubicBezTo>
                  <a:cubicBezTo>
                    <a:pt x="377" y="411"/>
                    <a:pt x="325" y="301"/>
                    <a:pt x="191" y="298"/>
                  </a:cubicBezTo>
                  <a:cubicBezTo>
                    <a:pt x="102" y="296"/>
                    <a:pt x="52" y="323"/>
                    <a:pt x="43" y="329"/>
                  </a:cubicBezTo>
                  <a:cubicBezTo>
                    <a:pt x="38" y="300"/>
                    <a:pt x="0" y="43"/>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59" name="Freeform 58"/>
            <p:cNvSpPr>
              <a:spLocks/>
            </p:cNvSpPr>
            <p:nvPr/>
          </p:nvSpPr>
          <p:spPr bwMode="auto">
            <a:xfrm>
              <a:off x="2159" y="1280"/>
              <a:ext cx="1475" cy="1025"/>
            </a:xfrm>
            <a:custGeom>
              <a:avLst/>
              <a:gdLst>
                <a:gd name="T0" fmla="*/ 0 w 621"/>
                <a:gd name="T1" fmla="*/ 42 h 432"/>
                <a:gd name="T2" fmla="*/ 183 w 621"/>
                <a:gd name="T3" fmla="*/ 33 h 432"/>
                <a:gd name="T4" fmla="*/ 490 w 621"/>
                <a:gd name="T5" fmla="*/ 230 h 432"/>
                <a:gd name="T6" fmla="*/ 597 w 621"/>
                <a:gd name="T7" fmla="*/ 225 h 432"/>
                <a:gd name="T8" fmla="*/ 621 w 621"/>
                <a:gd name="T9" fmla="*/ 391 h 432"/>
                <a:gd name="T10" fmla="*/ 466 w 621"/>
                <a:gd name="T11" fmla="*/ 422 h 432"/>
                <a:gd name="T12" fmla="*/ 198 w 621"/>
                <a:gd name="T13" fmla="*/ 293 h 432"/>
                <a:gd name="T14" fmla="*/ 43 w 621"/>
                <a:gd name="T15" fmla="*/ 323 h 432"/>
                <a:gd name="T16" fmla="*/ 0 w 621"/>
                <a:gd name="T17" fmla="*/ 4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432">
                  <a:moveTo>
                    <a:pt x="0" y="42"/>
                  </a:moveTo>
                  <a:cubicBezTo>
                    <a:pt x="20" y="29"/>
                    <a:pt x="83" y="0"/>
                    <a:pt x="183" y="33"/>
                  </a:cubicBezTo>
                  <a:cubicBezTo>
                    <a:pt x="307" y="74"/>
                    <a:pt x="395" y="215"/>
                    <a:pt x="490" y="230"/>
                  </a:cubicBezTo>
                  <a:cubicBezTo>
                    <a:pt x="579" y="243"/>
                    <a:pt x="586" y="230"/>
                    <a:pt x="597" y="225"/>
                  </a:cubicBezTo>
                  <a:cubicBezTo>
                    <a:pt x="600" y="239"/>
                    <a:pt x="620" y="380"/>
                    <a:pt x="621" y="391"/>
                  </a:cubicBezTo>
                  <a:cubicBezTo>
                    <a:pt x="578" y="417"/>
                    <a:pt x="514" y="432"/>
                    <a:pt x="466" y="422"/>
                  </a:cubicBezTo>
                  <a:cubicBezTo>
                    <a:pt x="385" y="406"/>
                    <a:pt x="334" y="295"/>
                    <a:pt x="198" y="293"/>
                  </a:cubicBezTo>
                  <a:cubicBezTo>
                    <a:pt x="99" y="290"/>
                    <a:pt x="53" y="317"/>
                    <a:pt x="43" y="323"/>
                  </a:cubicBezTo>
                  <a:cubicBezTo>
                    <a:pt x="39" y="294"/>
                    <a:pt x="0" y="42"/>
                    <a:pt x="0" y="42"/>
                  </a:cubicBezTo>
                  <a:close/>
                </a:path>
              </a:pathLst>
            </a:custGeom>
            <a:gradFill>
              <a:gsLst>
                <a:gs pos="91000">
                  <a:srgbClr val="0087CD"/>
                </a:gs>
                <a:gs pos="65000">
                  <a:srgbClr val="0087CD">
                    <a:lumMod val="75000"/>
                  </a:srgbClr>
                </a:gs>
                <a:gs pos="51000">
                  <a:srgbClr val="0087CD"/>
                </a:gs>
                <a:gs pos="42000">
                  <a:srgbClr val="0087CD">
                    <a:lumMod val="60000"/>
                    <a:lumOff val="40000"/>
                  </a:srgbClr>
                </a:gs>
                <a:gs pos="20000">
                  <a:srgbClr val="0087CD">
                    <a:lumMod val="40000"/>
                    <a:lumOff val="60000"/>
                  </a:srgbClr>
                </a:gs>
                <a:gs pos="17000">
                  <a:srgbClr val="0087CD"/>
                </a:gs>
                <a:gs pos="0">
                  <a:srgbClr val="0087CD">
                    <a:lumMod val="60000"/>
                    <a:lumOff val="40000"/>
                  </a:srgbClr>
                </a:gs>
              </a:gsLst>
              <a:lin ang="210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60" name="Freeform 59"/>
            <p:cNvSpPr>
              <a:spLocks/>
            </p:cNvSpPr>
            <p:nvPr/>
          </p:nvSpPr>
          <p:spPr bwMode="auto">
            <a:xfrm>
              <a:off x="2088" y="1355"/>
              <a:ext cx="178" cy="700"/>
            </a:xfrm>
            <a:custGeom>
              <a:avLst/>
              <a:gdLst>
                <a:gd name="T0" fmla="*/ 2 w 75"/>
                <a:gd name="T1" fmla="*/ 17 h 295"/>
                <a:gd name="T2" fmla="*/ 44 w 75"/>
                <a:gd name="T3" fmla="*/ 295 h 295"/>
                <a:gd name="T4" fmla="*/ 75 w 75"/>
                <a:gd name="T5" fmla="*/ 291 h 295"/>
                <a:gd name="T6" fmla="*/ 31 w 75"/>
                <a:gd name="T7" fmla="*/ 10 h 295"/>
                <a:gd name="T8" fmla="*/ 2 w 75"/>
                <a:gd name="T9" fmla="*/ 17 h 295"/>
              </a:gdLst>
              <a:ahLst/>
              <a:cxnLst>
                <a:cxn ang="0">
                  <a:pos x="T0" y="T1"/>
                </a:cxn>
                <a:cxn ang="0">
                  <a:pos x="T2" y="T3"/>
                </a:cxn>
                <a:cxn ang="0">
                  <a:pos x="T4" y="T5"/>
                </a:cxn>
                <a:cxn ang="0">
                  <a:pos x="T6" y="T7"/>
                </a:cxn>
                <a:cxn ang="0">
                  <a:pos x="T8" y="T9"/>
                </a:cxn>
              </a:cxnLst>
              <a:rect l="0" t="0" r="r" b="b"/>
              <a:pathLst>
                <a:path w="75" h="295">
                  <a:moveTo>
                    <a:pt x="2" y="17"/>
                  </a:moveTo>
                  <a:cubicBezTo>
                    <a:pt x="4" y="34"/>
                    <a:pt x="42" y="281"/>
                    <a:pt x="44" y="295"/>
                  </a:cubicBezTo>
                  <a:cubicBezTo>
                    <a:pt x="56" y="292"/>
                    <a:pt x="70" y="292"/>
                    <a:pt x="75" y="291"/>
                  </a:cubicBezTo>
                  <a:cubicBezTo>
                    <a:pt x="72" y="273"/>
                    <a:pt x="32" y="18"/>
                    <a:pt x="31" y="10"/>
                  </a:cubicBezTo>
                  <a:cubicBezTo>
                    <a:pt x="30" y="0"/>
                    <a:pt x="0" y="5"/>
                    <a:pt x="2" y="17"/>
                  </a:cubicBezTo>
                  <a:close/>
                </a:path>
              </a:pathLst>
            </a:custGeom>
            <a:gradFill>
              <a:gsLst>
                <a:gs pos="70000">
                  <a:srgbClr val="0087CD"/>
                </a:gs>
                <a:gs pos="46000">
                  <a:srgbClr val="0087CD">
                    <a:lumMod val="40000"/>
                    <a:lumOff val="60000"/>
                  </a:srgbClr>
                </a:gs>
                <a:gs pos="38000">
                  <a:srgbClr val="0087CD">
                    <a:lumMod val="75000"/>
                  </a:srgbClr>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sp>
          <p:nvSpPr>
            <p:cNvPr id="61" name="Freeform 60"/>
            <p:cNvSpPr>
              <a:spLocks/>
            </p:cNvSpPr>
            <p:nvPr/>
          </p:nvSpPr>
          <p:spPr bwMode="auto">
            <a:xfrm>
              <a:off x="2193" y="2029"/>
              <a:ext cx="228" cy="973"/>
            </a:xfrm>
            <a:custGeom>
              <a:avLst/>
              <a:gdLst>
                <a:gd name="T0" fmla="*/ 62 w 96"/>
                <a:gd name="T1" fmla="*/ 404 h 410"/>
                <a:gd name="T2" fmla="*/ 0 w 96"/>
                <a:gd name="T3" fmla="*/ 11 h 410"/>
                <a:gd name="T4" fmla="*/ 30 w 96"/>
                <a:gd name="T5" fmla="*/ 6 h 410"/>
                <a:gd name="T6" fmla="*/ 95 w 96"/>
                <a:gd name="T7" fmla="*/ 404 h 410"/>
                <a:gd name="T8" fmla="*/ 62 w 96"/>
                <a:gd name="T9" fmla="*/ 404 h 410"/>
              </a:gdLst>
              <a:ahLst/>
              <a:cxnLst>
                <a:cxn ang="0">
                  <a:pos x="T0" y="T1"/>
                </a:cxn>
                <a:cxn ang="0">
                  <a:pos x="T2" y="T3"/>
                </a:cxn>
                <a:cxn ang="0">
                  <a:pos x="T4" y="T5"/>
                </a:cxn>
                <a:cxn ang="0">
                  <a:pos x="T6" y="T7"/>
                </a:cxn>
                <a:cxn ang="0">
                  <a:pos x="T8" y="T9"/>
                </a:cxn>
              </a:cxnLst>
              <a:rect l="0" t="0" r="r" b="b"/>
              <a:pathLst>
                <a:path w="96" h="410">
                  <a:moveTo>
                    <a:pt x="62" y="404"/>
                  </a:moveTo>
                  <a:cubicBezTo>
                    <a:pt x="61" y="398"/>
                    <a:pt x="4" y="34"/>
                    <a:pt x="0" y="11"/>
                  </a:cubicBezTo>
                  <a:cubicBezTo>
                    <a:pt x="5" y="3"/>
                    <a:pt x="20" y="0"/>
                    <a:pt x="30" y="6"/>
                  </a:cubicBezTo>
                  <a:cubicBezTo>
                    <a:pt x="33" y="22"/>
                    <a:pt x="95" y="399"/>
                    <a:pt x="95" y="404"/>
                  </a:cubicBezTo>
                  <a:cubicBezTo>
                    <a:pt x="96" y="410"/>
                    <a:pt x="63" y="409"/>
                    <a:pt x="62" y="404"/>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defRPr/>
              </a:pPr>
              <a:endParaRPr lang="en-US" kern="0" dirty="0" smtClean="0">
                <a:solidFill>
                  <a:srgbClr val="000000"/>
                </a:solidFill>
                <a:latin typeface="Calibri"/>
                <a:cs typeface="+mn-cs"/>
              </a:endParaRPr>
            </a:p>
          </p:txBody>
        </p:sp>
      </p:grpSp>
      <p:sp>
        <p:nvSpPr>
          <p:cNvPr id="62" name="TextBox 61"/>
          <p:cNvSpPr txBox="1"/>
          <p:nvPr/>
        </p:nvSpPr>
        <p:spPr>
          <a:xfrm>
            <a:off x="5929436" y="4269528"/>
            <a:ext cx="3021474" cy="1290212"/>
          </a:xfrm>
          <a:prstGeom prst="rect">
            <a:avLst/>
          </a:prstGeom>
          <a:gradFill flip="none" rotWithShape="1">
            <a:gsLst>
              <a:gs pos="0">
                <a:srgbClr val="C00000"/>
              </a:gs>
              <a:gs pos="11000">
                <a:srgbClr val="C00000"/>
              </a:gs>
              <a:gs pos="59796">
                <a:srgbClr val="940E0E"/>
              </a:gs>
              <a:gs pos="24000">
                <a:srgbClr val="64040F"/>
              </a:gs>
              <a:gs pos="100000">
                <a:srgbClr val="640410"/>
              </a:gs>
            </a:gsLst>
            <a:lin ang="21000000" scaled="0"/>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fontAlgn="auto">
              <a:spcBef>
                <a:spcPts val="0"/>
              </a:spcBef>
              <a:spcAft>
                <a:spcPts val="0"/>
              </a:spcAft>
              <a:defRPr kern="0">
                <a:solidFill>
                  <a:srgbClr val="000000"/>
                </a:solidFill>
                <a:latin typeface="Calibri"/>
              </a:defRPr>
            </a:lvl1pPr>
          </a:lstStyle>
          <a:p>
            <a:r>
              <a:rPr lang="en-US" sz="1600" b="1" dirty="0">
                <a:solidFill>
                  <a:schemeClr val="bg1"/>
                </a:solidFill>
              </a:rPr>
              <a:t>Implementing the new chart of accounts and carry over of the legacy items opening balances. Note restatements for 2018/19 year.</a:t>
            </a:r>
          </a:p>
        </p:txBody>
      </p:sp>
      <p:sp>
        <p:nvSpPr>
          <p:cNvPr id="64" name="TextBox 63"/>
          <p:cNvSpPr txBox="1"/>
          <p:nvPr/>
        </p:nvSpPr>
        <p:spPr>
          <a:xfrm>
            <a:off x="5510536" y="3808129"/>
            <a:ext cx="1030914" cy="523220"/>
          </a:xfrm>
          <a:prstGeom prst="rect">
            <a:avLst/>
          </a:prstGeom>
          <a:noFill/>
        </p:spPr>
        <p:txBody>
          <a:bodyPr wrap="square" rtlCol="0">
            <a:spAutoFit/>
            <a:scene3d>
              <a:camera prst="perspectiveRelaxed"/>
              <a:lightRig rig="threePt" dir="t"/>
            </a:scene3d>
          </a:bodyPr>
          <a:lstStyle/>
          <a:p>
            <a:pPr fontAlgn="auto">
              <a:spcBef>
                <a:spcPts val="0"/>
              </a:spcBef>
              <a:spcAft>
                <a:spcPts val="0"/>
              </a:spcAft>
            </a:pPr>
            <a:r>
              <a:rPr lang="en-US" sz="1400" dirty="0" smtClean="0">
                <a:solidFill>
                  <a:srgbClr val="FFFFFF">
                    <a:lumMod val="50000"/>
                  </a:srgbClr>
                </a:solidFill>
                <a:latin typeface="Arial Black" panose="020B0A04020102020204" pitchFamily="34" charset="0"/>
                <a:cs typeface="+mn-cs"/>
              </a:rPr>
              <a:t>March till June</a:t>
            </a:r>
            <a:endParaRPr lang="en-US" sz="1400" dirty="0">
              <a:solidFill>
                <a:srgbClr val="FFFFFF">
                  <a:lumMod val="50000"/>
                </a:srgbClr>
              </a:solidFill>
              <a:latin typeface="Arial Black" panose="020B0A04020102020204" pitchFamily="34" charset="0"/>
              <a:cs typeface="+mn-cs"/>
            </a:endParaRPr>
          </a:p>
        </p:txBody>
      </p:sp>
      <p:sp>
        <p:nvSpPr>
          <p:cNvPr id="65" name="TextBox 64"/>
          <p:cNvSpPr txBox="1"/>
          <p:nvPr/>
        </p:nvSpPr>
        <p:spPr>
          <a:xfrm>
            <a:off x="4788236" y="1148054"/>
            <a:ext cx="4319968" cy="1925508"/>
          </a:xfrm>
          <a:prstGeom prst="rect">
            <a:avLst/>
          </a:prstGeom>
          <a:gradFill>
            <a:gsLst>
              <a:gs pos="91000">
                <a:srgbClr val="53B558"/>
              </a:gs>
              <a:gs pos="65000">
                <a:srgbClr val="53B558">
                  <a:lumMod val="75000"/>
                </a:srgbClr>
              </a:gs>
              <a:gs pos="51000">
                <a:srgbClr val="53B558"/>
              </a:gs>
              <a:gs pos="42000">
                <a:srgbClr val="53B558">
                  <a:lumMod val="60000"/>
                  <a:lumOff val="40000"/>
                </a:srgbClr>
              </a:gs>
              <a:gs pos="20000">
                <a:srgbClr val="53B558">
                  <a:lumMod val="40000"/>
                  <a:lumOff val="60000"/>
                </a:srgbClr>
              </a:gs>
              <a:gs pos="17000">
                <a:srgbClr val="53B558">
                  <a:lumMod val="75000"/>
                </a:srgbClr>
              </a:gs>
              <a:gs pos="0">
                <a:srgbClr val="53B558">
                  <a:lumMod val="60000"/>
                  <a:lumOff val="40000"/>
                </a:srgbClr>
              </a:gs>
            </a:gsLst>
            <a:lin ang="21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fontAlgn="auto">
              <a:spcBef>
                <a:spcPts val="0"/>
              </a:spcBef>
              <a:spcAft>
                <a:spcPts val="0"/>
              </a:spcAft>
              <a:defRPr kern="0">
                <a:solidFill>
                  <a:srgbClr val="000000"/>
                </a:solidFill>
                <a:latin typeface="Calibri"/>
              </a:defRPr>
            </a:lvl1pPr>
          </a:lstStyle>
          <a:p>
            <a:r>
              <a:rPr lang="en-US" sz="1600" dirty="0" smtClean="0"/>
              <a:t>Budget process:</a:t>
            </a:r>
          </a:p>
          <a:p>
            <a:pPr marL="285750" indent="-285750">
              <a:buFont typeface="Arial" panose="020B0604020202020204" pitchFamily="34" charset="0"/>
              <a:buChar char="•"/>
            </a:pPr>
            <a:r>
              <a:rPr lang="en-US" sz="1400" dirty="0" smtClean="0"/>
              <a:t>Populate the Municipal running cost and Maintenance &amp; repair</a:t>
            </a:r>
            <a:r>
              <a:rPr lang="en-US" sz="1600" dirty="0" smtClean="0"/>
              <a:t> </a:t>
            </a:r>
            <a:r>
              <a:rPr lang="en-US" sz="1600" b="1" i="1" dirty="0" smtClean="0">
                <a:solidFill>
                  <a:srgbClr val="FF0000"/>
                </a:solidFill>
              </a:rPr>
              <a:t>Projects</a:t>
            </a:r>
            <a:r>
              <a:rPr lang="en-US" sz="1400" dirty="0" smtClean="0"/>
              <a:t>;</a:t>
            </a:r>
            <a:endParaRPr lang="en-US" sz="1400" dirty="0" smtClean="0">
              <a:solidFill>
                <a:schemeClr val="tx1"/>
              </a:solidFill>
            </a:endParaRPr>
          </a:p>
          <a:p>
            <a:pPr marL="285750" indent="-285750">
              <a:buFont typeface="Arial" panose="020B0604020202020204" pitchFamily="34" charset="0"/>
              <a:buChar char="•"/>
            </a:pPr>
            <a:r>
              <a:rPr lang="en-US" sz="1600" b="1" i="1" dirty="0" smtClean="0">
                <a:solidFill>
                  <a:srgbClr val="FF0000"/>
                </a:solidFill>
              </a:rPr>
              <a:t>Functions</a:t>
            </a:r>
            <a:r>
              <a:rPr lang="en-US" sz="1400" dirty="0" smtClean="0">
                <a:solidFill>
                  <a:schemeClr val="tx1"/>
                </a:solidFill>
              </a:rPr>
              <a:t> will need to link the required</a:t>
            </a:r>
            <a:r>
              <a:rPr lang="en-US" sz="1600" dirty="0" smtClean="0">
                <a:solidFill>
                  <a:schemeClr val="tx1"/>
                </a:solidFill>
              </a:rPr>
              <a:t> </a:t>
            </a:r>
            <a:r>
              <a:rPr lang="en-US" sz="1600" b="1" i="1" dirty="0" smtClean="0">
                <a:solidFill>
                  <a:srgbClr val="FF0000"/>
                </a:solidFill>
              </a:rPr>
              <a:t>Items</a:t>
            </a:r>
            <a:r>
              <a:rPr lang="en-US" sz="1600" dirty="0" smtClean="0">
                <a:solidFill>
                  <a:schemeClr val="tx1"/>
                </a:solidFill>
              </a:rPr>
              <a:t> </a:t>
            </a:r>
            <a:r>
              <a:rPr lang="en-US" sz="1400" dirty="0" smtClean="0">
                <a:solidFill>
                  <a:schemeClr val="tx1"/>
                </a:solidFill>
              </a:rPr>
              <a:t>to deliver the Projects</a:t>
            </a:r>
            <a:r>
              <a:rPr lang="en-US" sz="1400" b="1" i="1" dirty="0">
                <a:solidFill>
                  <a:schemeClr val="tx1"/>
                </a:solidFill>
              </a:rPr>
              <a:t>;</a:t>
            </a:r>
            <a:endParaRPr lang="en-US" sz="1400" b="1" i="1" dirty="0" smtClean="0">
              <a:solidFill>
                <a:srgbClr val="FF0000"/>
              </a:solidFill>
            </a:endParaRPr>
          </a:p>
          <a:p>
            <a:pPr marL="285750" indent="-285750">
              <a:buFont typeface="Arial" panose="020B0604020202020204" pitchFamily="34" charset="0"/>
              <a:buChar char="•"/>
            </a:pPr>
            <a:r>
              <a:rPr lang="en-US" sz="1400" dirty="0" smtClean="0"/>
              <a:t>Align the IDP with available resources (</a:t>
            </a:r>
            <a:r>
              <a:rPr lang="en-US" sz="1600" b="1" i="1" dirty="0" smtClean="0">
                <a:solidFill>
                  <a:srgbClr val="FF0000"/>
                </a:solidFill>
              </a:rPr>
              <a:t>Funding &amp; Revenue Items</a:t>
            </a:r>
            <a:r>
              <a:rPr lang="en-US" sz="1400" dirty="0" smtClean="0"/>
              <a:t> ); and</a:t>
            </a:r>
          </a:p>
          <a:p>
            <a:pPr marL="285750" indent="-285750">
              <a:buFont typeface="Arial" panose="020B0604020202020204" pitchFamily="34" charset="0"/>
              <a:buChar char="•"/>
            </a:pPr>
            <a:r>
              <a:rPr lang="en-US" sz="1400" dirty="0" smtClean="0"/>
              <a:t>Determine the </a:t>
            </a:r>
            <a:r>
              <a:rPr lang="en-US" sz="1600" b="1" i="1" dirty="0" smtClean="0">
                <a:solidFill>
                  <a:srgbClr val="FF0000"/>
                </a:solidFill>
              </a:rPr>
              <a:t>Costing</a:t>
            </a:r>
            <a:r>
              <a:rPr lang="en-US" sz="1400" dirty="0" smtClean="0"/>
              <a:t> module and finalize tariffs.</a:t>
            </a:r>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endParaRPr lang="en-US" sz="1400" dirty="0"/>
          </a:p>
        </p:txBody>
      </p:sp>
      <p:sp>
        <p:nvSpPr>
          <p:cNvPr id="66" name="TextBox 65"/>
          <p:cNvSpPr txBox="1"/>
          <p:nvPr/>
        </p:nvSpPr>
        <p:spPr>
          <a:xfrm>
            <a:off x="6410035" y="3147510"/>
            <a:ext cx="2678843" cy="996161"/>
          </a:xfrm>
          <a:prstGeom prst="rect">
            <a:avLst/>
          </a:prstGeom>
          <a:gradFill>
            <a:gsLst>
              <a:gs pos="91000">
                <a:srgbClr val="0087CD"/>
              </a:gs>
              <a:gs pos="65000">
                <a:srgbClr val="0087CD">
                  <a:lumMod val="75000"/>
                </a:srgbClr>
              </a:gs>
              <a:gs pos="51000">
                <a:srgbClr val="0087CD"/>
              </a:gs>
              <a:gs pos="42000">
                <a:srgbClr val="0087CD">
                  <a:lumMod val="60000"/>
                  <a:lumOff val="40000"/>
                </a:srgbClr>
              </a:gs>
              <a:gs pos="20000">
                <a:srgbClr val="0087CD">
                  <a:lumMod val="40000"/>
                  <a:lumOff val="60000"/>
                </a:srgbClr>
              </a:gs>
              <a:gs pos="17000">
                <a:srgbClr val="0087CD"/>
              </a:gs>
              <a:gs pos="0">
                <a:srgbClr val="0087CD">
                  <a:lumMod val="60000"/>
                  <a:lumOff val="40000"/>
                </a:srgbClr>
              </a:gs>
            </a:gsLst>
            <a:lin ang="21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fontAlgn="auto">
              <a:spcBef>
                <a:spcPts val="0"/>
              </a:spcBef>
              <a:spcAft>
                <a:spcPts val="0"/>
              </a:spcAft>
              <a:defRPr kern="0">
                <a:solidFill>
                  <a:srgbClr val="000000"/>
                </a:solidFill>
                <a:latin typeface="Calibri"/>
              </a:defRPr>
            </a:lvl1pPr>
          </a:lstStyle>
          <a:p>
            <a:r>
              <a:rPr lang="en-US" sz="1600" dirty="0" smtClean="0"/>
              <a:t>Finalization of the chart</a:t>
            </a:r>
          </a:p>
          <a:p>
            <a:pPr marL="285750" indent="-285750">
              <a:buFont typeface="Arial" panose="020B0604020202020204" pitchFamily="34" charset="0"/>
              <a:buChar char="•"/>
            </a:pPr>
            <a:r>
              <a:rPr lang="en-US" sz="1600" dirty="0" smtClean="0"/>
              <a:t>Budget Approval process</a:t>
            </a:r>
          </a:p>
          <a:p>
            <a:pPr marL="285750" indent="-285750">
              <a:buFont typeface="Arial" panose="020B0604020202020204" pitchFamily="34" charset="0"/>
              <a:buChar char="•"/>
            </a:pPr>
            <a:r>
              <a:rPr lang="en-US" sz="1600" dirty="0" smtClean="0"/>
              <a:t>Create SDBIP based on Budget.</a:t>
            </a:r>
            <a:endParaRPr lang="en-US" sz="1600" dirty="0"/>
          </a:p>
        </p:txBody>
      </p:sp>
      <p:sp>
        <p:nvSpPr>
          <p:cNvPr id="67" name="TextBox 66"/>
          <p:cNvSpPr txBox="1"/>
          <p:nvPr/>
        </p:nvSpPr>
        <p:spPr>
          <a:xfrm>
            <a:off x="145221" y="1218242"/>
            <a:ext cx="3418667" cy="857034"/>
          </a:xfrm>
          <a:prstGeom prst="rect">
            <a:avLst/>
          </a:prstGeom>
          <a:gradFill>
            <a:gsLst>
              <a:gs pos="91000">
                <a:srgbClr val="FF621D"/>
              </a:gs>
              <a:gs pos="65000">
                <a:srgbClr val="FF621D">
                  <a:lumMod val="75000"/>
                </a:srgbClr>
              </a:gs>
              <a:gs pos="51000">
                <a:srgbClr val="FF621D"/>
              </a:gs>
              <a:gs pos="42000">
                <a:srgbClr val="FF621D">
                  <a:lumMod val="60000"/>
                  <a:lumOff val="40000"/>
                </a:srgbClr>
              </a:gs>
              <a:gs pos="20000">
                <a:srgbClr val="FF621D">
                  <a:lumMod val="20000"/>
                  <a:lumOff val="80000"/>
                </a:srgbClr>
              </a:gs>
              <a:gs pos="17000">
                <a:srgbClr val="FF621D"/>
              </a:gs>
              <a:gs pos="0">
                <a:srgbClr val="FF621D">
                  <a:lumMod val="60000"/>
                  <a:lumOff val="40000"/>
                </a:srgbClr>
              </a:gs>
            </a:gsLst>
            <a:lin ang="21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fontAlgn="auto">
              <a:spcBef>
                <a:spcPts val="0"/>
              </a:spcBef>
              <a:spcAft>
                <a:spcPts val="0"/>
              </a:spcAft>
              <a:defRPr kern="0">
                <a:solidFill>
                  <a:srgbClr val="000000"/>
                </a:solidFill>
                <a:latin typeface="Calibri"/>
              </a:defRPr>
            </a:lvl1pPr>
          </a:lstStyle>
          <a:p>
            <a:r>
              <a:rPr lang="en-US" sz="1600" dirty="0"/>
              <a:t>IDP </a:t>
            </a:r>
            <a:r>
              <a:rPr lang="en-US" sz="1600" dirty="0" smtClean="0"/>
              <a:t>process: </a:t>
            </a:r>
          </a:p>
          <a:p>
            <a:r>
              <a:rPr lang="en-US" sz="1600" dirty="0" smtClean="0"/>
              <a:t>Needs to begins with in the prescribed period from 3 August 2016.</a:t>
            </a:r>
            <a:endParaRPr lang="en-US" sz="1600" dirty="0"/>
          </a:p>
        </p:txBody>
      </p:sp>
      <p:sp>
        <p:nvSpPr>
          <p:cNvPr id="68" name="TextBox 67"/>
          <p:cNvSpPr txBox="1"/>
          <p:nvPr/>
        </p:nvSpPr>
        <p:spPr>
          <a:xfrm>
            <a:off x="3659829" y="2946045"/>
            <a:ext cx="1259169" cy="523220"/>
          </a:xfrm>
          <a:prstGeom prst="rect">
            <a:avLst/>
          </a:prstGeom>
          <a:noFill/>
        </p:spPr>
        <p:txBody>
          <a:bodyPr wrap="square" rtlCol="0">
            <a:spAutoFit/>
            <a:scene3d>
              <a:camera prst="perspectiveRelaxed"/>
              <a:lightRig rig="threePt" dir="t"/>
            </a:scene3d>
          </a:bodyPr>
          <a:lstStyle/>
          <a:p>
            <a:pPr fontAlgn="auto">
              <a:spcBef>
                <a:spcPts val="0"/>
              </a:spcBef>
              <a:spcAft>
                <a:spcPts val="0"/>
              </a:spcAft>
            </a:pPr>
            <a:r>
              <a:rPr lang="en-US" sz="1400" b="1" dirty="0">
                <a:solidFill>
                  <a:srgbClr val="FFFFFF">
                    <a:lumMod val="75000"/>
                  </a:srgbClr>
                </a:solidFill>
                <a:latin typeface="Arial Black" panose="020B0A04020102020204" pitchFamily="34" charset="0"/>
              </a:rPr>
              <a:t>January</a:t>
            </a:r>
            <a:r>
              <a:rPr lang="en-US" sz="1400" dirty="0" smtClean="0">
                <a:solidFill>
                  <a:srgbClr val="FFFFFF">
                    <a:lumMod val="65000"/>
                  </a:srgbClr>
                </a:solidFill>
                <a:latin typeface="Arial Black" panose="020B0A04020102020204" pitchFamily="34" charset="0"/>
              </a:rPr>
              <a:t> </a:t>
            </a:r>
            <a:r>
              <a:rPr lang="en-US" sz="1400" b="1" dirty="0">
                <a:solidFill>
                  <a:srgbClr val="FFFFFF">
                    <a:lumMod val="75000"/>
                  </a:srgbClr>
                </a:solidFill>
                <a:latin typeface="Arial Black" panose="020B0A04020102020204" pitchFamily="34" charset="0"/>
              </a:rPr>
              <a:t>Till March</a:t>
            </a:r>
          </a:p>
        </p:txBody>
      </p:sp>
      <p:sp>
        <p:nvSpPr>
          <p:cNvPr id="69" name="TextBox 68"/>
          <p:cNvSpPr txBox="1"/>
          <p:nvPr/>
        </p:nvSpPr>
        <p:spPr>
          <a:xfrm>
            <a:off x="2100348" y="2802654"/>
            <a:ext cx="1362631" cy="523220"/>
          </a:xfrm>
          <a:prstGeom prst="rect">
            <a:avLst/>
          </a:prstGeom>
          <a:noFill/>
        </p:spPr>
        <p:txBody>
          <a:bodyPr wrap="square" rtlCol="0">
            <a:spAutoFit/>
            <a:scene3d>
              <a:camera prst="perspectiveRelaxed"/>
              <a:lightRig rig="threePt" dir="t"/>
            </a:scene3d>
          </a:bodyPr>
          <a:lstStyle/>
          <a:p>
            <a:pPr fontAlgn="auto">
              <a:spcBef>
                <a:spcPts val="0"/>
              </a:spcBef>
              <a:spcAft>
                <a:spcPts val="0"/>
              </a:spcAft>
            </a:pPr>
            <a:r>
              <a:rPr lang="en-US" sz="1400" b="1" dirty="0">
                <a:solidFill>
                  <a:srgbClr val="FFFFFF">
                    <a:lumMod val="75000"/>
                  </a:srgbClr>
                </a:solidFill>
                <a:latin typeface="Arial Black" panose="020B0A04020102020204" pitchFamily="34" charset="0"/>
              </a:rPr>
              <a:t>October</a:t>
            </a:r>
            <a:r>
              <a:rPr lang="en-US" sz="1400" b="1" dirty="0" smtClean="0">
                <a:solidFill>
                  <a:srgbClr val="FFFFFF">
                    <a:lumMod val="65000"/>
                  </a:srgbClr>
                </a:solidFill>
                <a:latin typeface="Arial Black" panose="020B0A04020102020204" pitchFamily="34" charset="0"/>
              </a:rPr>
              <a:t> till November</a:t>
            </a:r>
            <a:endParaRPr lang="en-US" sz="1400" b="1" dirty="0">
              <a:solidFill>
                <a:srgbClr val="FFFFFF">
                  <a:lumMod val="65000"/>
                </a:srgbClr>
              </a:solidFill>
              <a:latin typeface="Arial Black" panose="020B0A04020102020204" pitchFamily="34" charset="0"/>
            </a:endParaRPr>
          </a:p>
        </p:txBody>
      </p:sp>
      <p:sp>
        <p:nvSpPr>
          <p:cNvPr id="70" name="TextBox 69"/>
          <p:cNvSpPr txBox="1"/>
          <p:nvPr/>
        </p:nvSpPr>
        <p:spPr>
          <a:xfrm>
            <a:off x="412952" y="2761233"/>
            <a:ext cx="1738324" cy="523220"/>
          </a:xfrm>
          <a:prstGeom prst="rect">
            <a:avLst/>
          </a:prstGeom>
          <a:noFill/>
        </p:spPr>
        <p:txBody>
          <a:bodyPr wrap="square" rtlCol="0">
            <a:spAutoFit/>
            <a:scene3d>
              <a:camera prst="perspectiveRelaxed"/>
              <a:lightRig rig="threePt" dir="t"/>
            </a:scene3d>
          </a:bodyPr>
          <a:lstStyle/>
          <a:p>
            <a:pPr fontAlgn="auto">
              <a:spcBef>
                <a:spcPts val="0"/>
              </a:spcBef>
              <a:spcAft>
                <a:spcPts val="0"/>
              </a:spcAft>
            </a:pPr>
            <a:r>
              <a:rPr lang="en-US" sz="1400" dirty="0" smtClean="0">
                <a:solidFill>
                  <a:srgbClr val="FFFFFF">
                    <a:lumMod val="75000"/>
                  </a:srgbClr>
                </a:solidFill>
                <a:latin typeface="Arial Black" panose="020B0A04020102020204" pitchFamily="34" charset="0"/>
                <a:cs typeface="+mn-cs"/>
              </a:rPr>
              <a:t>July till September</a:t>
            </a:r>
            <a:endParaRPr lang="en-US" sz="1400" dirty="0">
              <a:solidFill>
                <a:srgbClr val="FFFFFF">
                  <a:lumMod val="75000"/>
                </a:srgbClr>
              </a:solidFill>
              <a:latin typeface="Arial Black" panose="020B0A04020102020204" pitchFamily="34" charset="0"/>
              <a:cs typeface="+mn-cs"/>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29355" y="5611205"/>
            <a:ext cx="1188102" cy="1188102"/>
          </a:xfrm>
          <a:prstGeom prst="rect">
            <a:avLst/>
          </a:prstGeom>
        </p:spPr>
      </p:pic>
      <p:sp>
        <p:nvSpPr>
          <p:cNvPr id="82" name="TextBox 81"/>
          <p:cNvSpPr txBox="1"/>
          <p:nvPr/>
        </p:nvSpPr>
        <p:spPr>
          <a:xfrm>
            <a:off x="6390095" y="5726799"/>
            <a:ext cx="1311641" cy="307777"/>
          </a:xfrm>
          <a:prstGeom prst="rect">
            <a:avLst/>
          </a:prstGeom>
          <a:noFill/>
        </p:spPr>
        <p:txBody>
          <a:bodyPr wrap="none" rtlCol="0">
            <a:spAutoFit/>
            <a:scene3d>
              <a:camera prst="perspectiveRelaxed"/>
              <a:lightRig rig="threePt" dir="t"/>
            </a:scene3d>
          </a:bodyPr>
          <a:lstStyle/>
          <a:p>
            <a:pPr fontAlgn="auto">
              <a:spcBef>
                <a:spcPts val="0"/>
              </a:spcBef>
              <a:spcAft>
                <a:spcPts val="0"/>
              </a:spcAft>
            </a:pPr>
            <a:r>
              <a:rPr lang="en-US" sz="1400" dirty="0" smtClean="0">
                <a:solidFill>
                  <a:srgbClr val="000000">
                    <a:lumMod val="50000"/>
                    <a:lumOff val="50000"/>
                  </a:srgbClr>
                </a:solidFill>
                <a:latin typeface="Arial Black" panose="020B0A04020102020204" pitchFamily="34" charset="0"/>
                <a:cs typeface="+mn-cs"/>
              </a:rPr>
              <a:t>1 July 2017</a:t>
            </a:r>
            <a:endParaRPr lang="en-US" sz="1400" dirty="0">
              <a:solidFill>
                <a:srgbClr val="000000">
                  <a:lumMod val="50000"/>
                  <a:lumOff val="50000"/>
                </a:srgbClr>
              </a:solidFill>
              <a:latin typeface="Arial Black" panose="020B0A04020102020204" pitchFamily="34" charset="0"/>
              <a:cs typeface="+mn-cs"/>
            </a:endParaRPr>
          </a:p>
        </p:txBody>
      </p:sp>
      <p:sp>
        <p:nvSpPr>
          <p:cNvPr id="72" name="Title 1"/>
          <p:cNvSpPr txBox="1">
            <a:spLocks/>
          </p:cNvSpPr>
          <p:nvPr/>
        </p:nvSpPr>
        <p:spPr bwMode="auto">
          <a:xfrm>
            <a:off x="0" y="0"/>
            <a:ext cx="9144000" cy="112468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US" i="1" dirty="0" smtClean="0">
                <a:solidFill>
                  <a:srgbClr val="FFFFFF"/>
                </a:solidFill>
              </a:rPr>
              <a:t>m</a:t>
            </a:r>
            <a:r>
              <a:rPr lang="en-US" dirty="0" smtClean="0">
                <a:solidFill>
                  <a:srgbClr val="FFFFFF"/>
                </a:solidFill>
              </a:rPr>
              <a:t>SCOA Aligned to MFMA Calendar: </a:t>
            </a:r>
            <a:r>
              <a:rPr lang="en-US" i="1" dirty="0" smtClean="0">
                <a:solidFill>
                  <a:srgbClr val="FFFFFF"/>
                </a:solidFill>
              </a:rPr>
              <a:t>The journey to success…</a:t>
            </a:r>
            <a:endParaRPr lang="en-ZA" i="1" dirty="0">
              <a:solidFill>
                <a:srgbClr val="FFFFFF"/>
              </a:solidFill>
            </a:endParaRPr>
          </a:p>
        </p:txBody>
      </p:sp>
      <p:grpSp>
        <p:nvGrpSpPr>
          <p:cNvPr id="73" name="Blue Flag"/>
          <p:cNvGrpSpPr>
            <a:grpSpLocks noChangeAspect="1"/>
          </p:cNvGrpSpPr>
          <p:nvPr/>
        </p:nvGrpSpPr>
        <p:grpSpPr bwMode="auto">
          <a:xfrm>
            <a:off x="4932053" y="4895895"/>
            <a:ext cx="788728" cy="861248"/>
            <a:chOff x="2088" y="1280"/>
            <a:chExt cx="1577" cy="1722"/>
          </a:xfrm>
        </p:grpSpPr>
        <p:sp>
          <p:nvSpPr>
            <p:cNvPr id="74" name="Freeform 73"/>
            <p:cNvSpPr>
              <a:spLocks/>
            </p:cNvSpPr>
            <p:nvPr/>
          </p:nvSpPr>
          <p:spPr bwMode="auto">
            <a:xfrm>
              <a:off x="2167" y="1321"/>
              <a:ext cx="1498" cy="1040"/>
            </a:xfrm>
            <a:custGeom>
              <a:avLst/>
              <a:gdLst>
                <a:gd name="T0" fmla="*/ 0 w 631"/>
                <a:gd name="T1" fmla="*/ 43 h 438"/>
                <a:gd name="T2" fmla="*/ 183 w 631"/>
                <a:gd name="T3" fmla="*/ 33 h 438"/>
                <a:gd name="T4" fmla="*/ 490 w 631"/>
                <a:gd name="T5" fmla="*/ 230 h 438"/>
                <a:gd name="T6" fmla="*/ 606 w 631"/>
                <a:gd name="T7" fmla="*/ 222 h 438"/>
                <a:gd name="T8" fmla="*/ 631 w 631"/>
                <a:gd name="T9" fmla="*/ 393 h 438"/>
                <a:gd name="T10" fmla="*/ 458 w 631"/>
                <a:gd name="T11" fmla="*/ 428 h 438"/>
                <a:gd name="T12" fmla="*/ 191 w 631"/>
                <a:gd name="T13" fmla="*/ 298 h 438"/>
                <a:gd name="T14" fmla="*/ 43 w 631"/>
                <a:gd name="T15" fmla="*/ 329 h 438"/>
                <a:gd name="T16" fmla="*/ 0 w 631"/>
                <a:gd name="T17" fmla="*/ 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1" h="438">
                  <a:moveTo>
                    <a:pt x="0" y="43"/>
                  </a:moveTo>
                  <a:cubicBezTo>
                    <a:pt x="20" y="30"/>
                    <a:pt x="82" y="0"/>
                    <a:pt x="183" y="33"/>
                  </a:cubicBezTo>
                  <a:cubicBezTo>
                    <a:pt x="307" y="74"/>
                    <a:pt x="394" y="216"/>
                    <a:pt x="490" y="230"/>
                  </a:cubicBezTo>
                  <a:cubicBezTo>
                    <a:pt x="578" y="244"/>
                    <a:pt x="595" y="227"/>
                    <a:pt x="606" y="222"/>
                  </a:cubicBezTo>
                  <a:cubicBezTo>
                    <a:pt x="609" y="236"/>
                    <a:pt x="630" y="381"/>
                    <a:pt x="631" y="393"/>
                  </a:cubicBezTo>
                  <a:cubicBezTo>
                    <a:pt x="584" y="422"/>
                    <a:pt x="510" y="438"/>
                    <a:pt x="458" y="428"/>
                  </a:cubicBezTo>
                  <a:cubicBezTo>
                    <a:pt x="377" y="411"/>
                    <a:pt x="325" y="301"/>
                    <a:pt x="191" y="298"/>
                  </a:cubicBezTo>
                  <a:cubicBezTo>
                    <a:pt x="102" y="296"/>
                    <a:pt x="52" y="323"/>
                    <a:pt x="43" y="329"/>
                  </a:cubicBezTo>
                  <a:cubicBezTo>
                    <a:pt x="38" y="300"/>
                    <a:pt x="0" y="43"/>
                    <a:pt x="0" y="43"/>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kern="0">
                <a:solidFill>
                  <a:srgbClr val="000000"/>
                </a:solidFill>
                <a:latin typeface="Calibri"/>
              </a:endParaRPr>
            </a:p>
          </p:txBody>
        </p:sp>
        <p:sp>
          <p:nvSpPr>
            <p:cNvPr id="75" name="Freeform 74"/>
            <p:cNvSpPr>
              <a:spLocks/>
            </p:cNvSpPr>
            <p:nvPr/>
          </p:nvSpPr>
          <p:spPr bwMode="auto">
            <a:xfrm>
              <a:off x="2159" y="1280"/>
              <a:ext cx="1475" cy="1025"/>
            </a:xfrm>
            <a:custGeom>
              <a:avLst/>
              <a:gdLst>
                <a:gd name="T0" fmla="*/ 0 w 621"/>
                <a:gd name="T1" fmla="*/ 42 h 432"/>
                <a:gd name="T2" fmla="*/ 183 w 621"/>
                <a:gd name="T3" fmla="*/ 33 h 432"/>
                <a:gd name="T4" fmla="*/ 490 w 621"/>
                <a:gd name="T5" fmla="*/ 230 h 432"/>
                <a:gd name="T6" fmla="*/ 597 w 621"/>
                <a:gd name="T7" fmla="*/ 225 h 432"/>
                <a:gd name="T8" fmla="*/ 621 w 621"/>
                <a:gd name="T9" fmla="*/ 391 h 432"/>
                <a:gd name="T10" fmla="*/ 466 w 621"/>
                <a:gd name="T11" fmla="*/ 422 h 432"/>
                <a:gd name="T12" fmla="*/ 198 w 621"/>
                <a:gd name="T13" fmla="*/ 293 h 432"/>
                <a:gd name="T14" fmla="*/ 43 w 621"/>
                <a:gd name="T15" fmla="*/ 323 h 432"/>
                <a:gd name="T16" fmla="*/ 0 w 621"/>
                <a:gd name="T17" fmla="*/ 4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432">
                  <a:moveTo>
                    <a:pt x="0" y="42"/>
                  </a:moveTo>
                  <a:cubicBezTo>
                    <a:pt x="20" y="29"/>
                    <a:pt x="83" y="0"/>
                    <a:pt x="183" y="33"/>
                  </a:cubicBezTo>
                  <a:cubicBezTo>
                    <a:pt x="307" y="74"/>
                    <a:pt x="395" y="215"/>
                    <a:pt x="490" y="230"/>
                  </a:cubicBezTo>
                  <a:cubicBezTo>
                    <a:pt x="579" y="243"/>
                    <a:pt x="586" y="230"/>
                    <a:pt x="597" y="225"/>
                  </a:cubicBezTo>
                  <a:cubicBezTo>
                    <a:pt x="600" y="239"/>
                    <a:pt x="620" y="380"/>
                    <a:pt x="621" y="391"/>
                  </a:cubicBezTo>
                  <a:cubicBezTo>
                    <a:pt x="578" y="417"/>
                    <a:pt x="514" y="432"/>
                    <a:pt x="466" y="422"/>
                  </a:cubicBezTo>
                  <a:cubicBezTo>
                    <a:pt x="385" y="406"/>
                    <a:pt x="334" y="295"/>
                    <a:pt x="198" y="293"/>
                  </a:cubicBezTo>
                  <a:cubicBezTo>
                    <a:pt x="99" y="290"/>
                    <a:pt x="53" y="317"/>
                    <a:pt x="43" y="323"/>
                  </a:cubicBezTo>
                  <a:cubicBezTo>
                    <a:pt x="39" y="294"/>
                    <a:pt x="0" y="42"/>
                    <a:pt x="0" y="42"/>
                  </a:cubicBezTo>
                  <a:close/>
                </a:path>
              </a:pathLst>
            </a:custGeom>
            <a:gradFill flip="none" rotWithShape="1">
              <a:gsLst>
                <a:gs pos="0">
                  <a:srgbClr val="C00000"/>
                </a:gs>
                <a:gs pos="11000">
                  <a:srgbClr val="C00000"/>
                </a:gs>
                <a:gs pos="59796">
                  <a:srgbClr val="940E0E"/>
                </a:gs>
                <a:gs pos="24000">
                  <a:srgbClr val="64040F"/>
                </a:gs>
                <a:gs pos="100000">
                  <a:srgbClr val="640410"/>
                </a:gs>
              </a:gsLst>
              <a:lin ang="210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kern="0">
                <a:solidFill>
                  <a:srgbClr val="000000"/>
                </a:solidFill>
                <a:latin typeface="Calibri"/>
              </a:endParaRPr>
            </a:p>
          </p:txBody>
        </p:sp>
        <p:sp>
          <p:nvSpPr>
            <p:cNvPr id="76" name="Freeform 75"/>
            <p:cNvSpPr>
              <a:spLocks/>
            </p:cNvSpPr>
            <p:nvPr/>
          </p:nvSpPr>
          <p:spPr bwMode="auto">
            <a:xfrm>
              <a:off x="2088" y="1355"/>
              <a:ext cx="178" cy="700"/>
            </a:xfrm>
            <a:custGeom>
              <a:avLst/>
              <a:gdLst>
                <a:gd name="T0" fmla="*/ 2 w 75"/>
                <a:gd name="T1" fmla="*/ 17 h 295"/>
                <a:gd name="T2" fmla="*/ 44 w 75"/>
                <a:gd name="T3" fmla="*/ 295 h 295"/>
                <a:gd name="T4" fmla="*/ 75 w 75"/>
                <a:gd name="T5" fmla="*/ 291 h 295"/>
                <a:gd name="T6" fmla="*/ 31 w 75"/>
                <a:gd name="T7" fmla="*/ 10 h 295"/>
                <a:gd name="T8" fmla="*/ 2 w 75"/>
                <a:gd name="T9" fmla="*/ 17 h 295"/>
              </a:gdLst>
              <a:ahLst/>
              <a:cxnLst>
                <a:cxn ang="0">
                  <a:pos x="T0" y="T1"/>
                </a:cxn>
                <a:cxn ang="0">
                  <a:pos x="T2" y="T3"/>
                </a:cxn>
                <a:cxn ang="0">
                  <a:pos x="T4" y="T5"/>
                </a:cxn>
                <a:cxn ang="0">
                  <a:pos x="T6" y="T7"/>
                </a:cxn>
                <a:cxn ang="0">
                  <a:pos x="T8" y="T9"/>
                </a:cxn>
              </a:cxnLst>
              <a:rect l="0" t="0" r="r" b="b"/>
              <a:pathLst>
                <a:path w="75" h="295">
                  <a:moveTo>
                    <a:pt x="2" y="17"/>
                  </a:moveTo>
                  <a:cubicBezTo>
                    <a:pt x="4" y="34"/>
                    <a:pt x="42" y="281"/>
                    <a:pt x="44" y="295"/>
                  </a:cubicBezTo>
                  <a:cubicBezTo>
                    <a:pt x="56" y="292"/>
                    <a:pt x="70" y="292"/>
                    <a:pt x="75" y="291"/>
                  </a:cubicBezTo>
                  <a:cubicBezTo>
                    <a:pt x="72" y="273"/>
                    <a:pt x="32" y="18"/>
                    <a:pt x="31" y="10"/>
                  </a:cubicBezTo>
                  <a:cubicBezTo>
                    <a:pt x="30" y="0"/>
                    <a:pt x="0" y="5"/>
                    <a:pt x="2" y="17"/>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kern="0">
                <a:solidFill>
                  <a:srgbClr val="000000"/>
                </a:solidFill>
                <a:latin typeface="Calibri"/>
              </a:endParaRPr>
            </a:p>
          </p:txBody>
        </p:sp>
        <p:sp>
          <p:nvSpPr>
            <p:cNvPr id="80" name="Freeform 79"/>
            <p:cNvSpPr>
              <a:spLocks/>
            </p:cNvSpPr>
            <p:nvPr/>
          </p:nvSpPr>
          <p:spPr bwMode="auto">
            <a:xfrm>
              <a:off x="2193" y="2029"/>
              <a:ext cx="228" cy="973"/>
            </a:xfrm>
            <a:custGeom>
              <a:avLst/>
              <a:gdLst>
                <a:gd name="T0" fmla="*/ 62 w 96"/>
                <a:gd name="T1" fmla="*/ 404 h 410"/>
                <a:gd name="T2" fmla="*/ 0 w 96"/>
                <a:gd name="T3" fmla="*/ 11 h 410"/>
                <a:gd name="T4" fmla="*/ 30 w 96"/>
                <a:gd name="T5" fmla="*/ 6 h 410"/>
                <a:gd name="T6" fmla="*/ 95 w 96"/>
                <a:gd name="T7" fmla="*/ 404 h 410"/>
                <a:gd name="T8" fmla="*/ 62 w 96"/>
                <a:gd name="T9" fmla="*/ 404 h 410"/>
              </a:gdLst>
              <a:ahLst/>
              <a:cxnLst>
                <a:cxn ang="0">
                  <a:pos x="T0" y="T1"/>
                </a:cxn>
                <a:cxn ang="0">
                  <a:pos x="T2" y="T3"/>
                </a:cxn>
                <a:cxn ang="0">
                  <a:pos x="T4" y="T5"/>
                </a:cxn>
                <a:cxn ang="0">
                  <a:pos x="T6" y="T7"/>
                </a:cxn>
                <a:cxn ang="0">
                  <a:pos x="T8" y="T9"/>
                </a:cxn>
              </a:cxnLst>
              <a:rect l="0" t="0" r="r" b="b"/>
              <a:pathLst>
                <a:path w="96" h="410">
                  <a:moveTo>
                    <a:pt x="62" y="404"/>
                  </a:moveTo>
                  <a:cubicBezTo>
                    <a:pt x="61" y="398"/>
                    <a:pt x="4" y="34"/>
                    <a:pt x="0" y="11"/>
                  </a:cubicBezTo>
                  <a:cubicBezTo>
                    <a:pt x="5" y="3"/>
                    <a:pt x="20" y="0"/>
                    <a:pt x="30" y="6"/>
                  </a:cubicBezTo>
                  <a:cubicBezTo>
                    <a:pt x="33" y="22"/>
                    <a:pt x="95" y="399"/>
                    <a:pt x="95" y="404"/>
                  </a:cubicBezTo>
                  <a:cubicBezTo>
                    <a:pt x="96" y="410"/>
                    <a:pt x="63" y="409"/>
                    <a:pt x="62" y="404"/>
                  </a:cubicBezTo>
                  <a:close/>
                </a:path>
              </a:pathLst>
            </a:custGeom>
            <a:gradFill>
              <a:gsLst>
                <a:gs pos="59000">
                  <a:srgbClr val="000000">
                    <a:lumMod val="85000"/>
                    <a:lumOff val="15000"/>
                  </a:srgbClr>
                </a:gs>
                <a:gs pos="46000">
                  <a:srgbClr val="000000">
                    <a:lumMod val="50000"/>
                    <a:lumOff val="50000"/>
                  </a:srgbClr>
                </a:gs>
                <a:gs pos="38000">
                  <a:srgbClr val="000000"/>
                </a:gs>
              </a:gsLst>
              <a:lin ang="2106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kern="0">
                <a:solidFill>
                  <a:srgbClr val="000000"/>
                </a:solidFill>
                <a:latin typeface="Calibri"/>
              </a:endParaRPr>
            </a:p>
          </p:txBody>
        </p:sp>
      </p:grpSp>
      <p:sp>
        <p:nvSpPr>
          <p:cNvPr id="77" name="Slide Number Placeholder 3"/>
          <p:cNvSpPr>
            <a:spLocks noGrp="1"/>
          </p:cNvSpPr>
          <p:nvPr>
            <p:ph type="sldNum" sz="quarter" idx="12"/>
          </p:nvPr>
        </p:nvSpPr>
        <p:spPr>
          <a:xfrm>
            <a:off x="6444208" y="6400800"/>
            <a:ext cx="1905000" cy="457200"/>
          </a:xfrm>
          <a:noFill/>
        </p:spPr>
        <p:txBody>
          <a:bodyPr/>
          <a:lstStyle/>
          <a:p>
            <a:pPr fontAlgn="base">
              <a:spcBef>
                <a:spcPct val="0"/>
              </a:spcBef>
              <a:spcAft>
                <a:spcPct val="0"/>
              </a:spcAft>
            </a:pPr>
            <a:fld id="{34B45F31-A258-4DBB-A561-348220804265}" type="slidenum">
              <a:rPr lang="en-US" smtClean="0">
                <a:latin typeface="Arial Bold" panose="020B0704020202020204" pitchFamily="34" charset="0"/>
                <a:cs typeface="Arial Bold" panose="020B0704020202020204" pitchFamily="34" charset="0"/>
              </a:rPr>
              <a:pPr fontAlgn="base">
                <a:spcBef>
                  <a:spcPct val="0"/>
                </a:spcBef>
                <a:spcAft>
                  <a:spcPct val="0"/>
                </a:spcAft>
              </a:pPr>
              <a:t>5</a:t>
            </a:fld>
            <a:endParaRPr lang="en-US" sz="1400" b="0" dirty="0" smtClean="0">
              <a:solidFill>
                <a:srgbClr val="000000"/>
              </a:solidFill>
              <a:latin typeface="Arial Bold" panose="020B0704020202020204" pitchFamily="34" charset="0"/>
              <a:cs typeface="Arial Bold" panose="020B0704020202020204" pitchFamily="34" charset="0"/>
            </a:endParaRPr>
          </a:p>
        </p:txBody>
      </p:sp>
      <p:sp>
        <p:nvSpPr>
          <p:cNvPr id="78" name="TextBox 77"/>
          <p:cNvSpPr txBox="1"/>
          <p:nvPr/>
        </p:nvSpPr>
        <p:spPr>
          <a:xfrm>
            <a:off x="300039" y="3319765"/>
            <a:ext cx="3448229" cy="1547816"/>
          </a:xfrm>
          <a:prstGeom prst="rect">
            <a:avLst/>
          </a:prstGeom>
          <a:gradFill>
            <a:gsLst>
              <a:gs pos="91000">
                <a:srgbClr val="E7A90F">
                  <a:lumMod val="75000"/>
                </a:srgbClr>
              </a:gs>
              <a:gs pos="65000">
                <a:srgbClr val="E7A90F"/>
              </a:gs>
              <a:gs pos="51000">
                <a:srgbClr val="E7A90F"/>
              </a:gs>
              <a:gs pos="42000">
                <a:srgbClr val="E7A90F">
                  <a:lumMod val="60000"/>
                  <a:lumOff val="40000"/>
                </a:srgbClr>
              </a:gs>
              <a:gs pos="20000">
                <a:srgbClr val="E7A90F">
                  <a:lumMod val="40000"/>
                  <a:lumOff val="60000"/>
                </a:srgbClr>
              </a:gs>
              <a:gs pos="17000">
                <a:srgbClr val="E7A90F"/>
              </a:gs>
              <a:gs pos="0">
                <a:srgbClr val="E7A90F">
                  <a:lumMod val="60000"/>
                  <a:lumOff val="40000"/>
                </a:srgbClr>
              </a:gs>
            </a:gsLst>
            <a:lin ang="210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fontAlgn="auto">
              <a:spcBef>
                <a:spcPts val="0"/>
              </a:spcBef>
              <a:spcAft>
                <a:spcPts val="0"/>
              </a:spcAft>
              <a:defRPr kern="0">
                <a:solidFill>
                  <a:srgbClr val="000000"/>
                </a:solidFill>
                <a:latin typeface="Calibri"/>
              </a:defRPr>
            </a:lvl1pPr>
          </a:lstStyle>
          <a:p>
            <a:r>
              <a:rPr lang="en-US" sz="1600" dirty="0" smtClean="0"/>
              <a:t>Community Participation:</a:t>
            </a:r>
          </a:p>
          <a:p>
            <a:pPr marL="285750" indent="-285750">
              <a:buFont typeface="Arial" panose="020B0604020202020204" pitchFamily="34" charset="0"/>
              <a:buChar char="•"/>
            </a:pPr>
            <a:r>
              <a:rPr lang="en-US" sz="1400" dirty="0" smtClean="0"/>
              <a:t>Identify </a:t>
            </a:r>
            <a:r>
              <a:rPr lang="en-US" sz="1600" b="1" i="1" dirty="0" smtClean="0">
                <a:solidFill>
                  <a:srgbClr val="FF0000"/>
                </a:solidFill>
              </a:rPr>
              <a:t>Projects</a:t>
            </a:r>
            <a:r>
              <a:rPr lang="en-US" sz="1400" dirty="0" smtClean="0"/>
              <a:t> (Capital and typical work streams);</a:t>
            </a:r>
          </a:p>
          <a:p>
            <a:pPr marL="285750" indent="-285750">
              <a:buFont typeface="Arial" panose="020B0604020202020204" pitchFamily="34" charset="0"/>
              <a:buChar char="•"/>
            </a:pPr>
            <a:r>
              <a:rPr lang="en-US" sz="1400" dirty="0" smtClean="0"/>
              <a:t>Identify </a:t>
            </a:r>
            <a:r>
              <a:rPr lang="en-US" sz="1600" b="1" i="1" dirty="0" smtClean="0">
                <a:solidFill>
                  <a:srgbClr val="FF0000"/>
                </a:solidFill>
              </a:rPr>
              <a:t>Regions</a:t>
            </a:r>
            <a:r>
              <a:rPr lang="en-US" sz="1600" dirty="0" smtClean="0"/>
              <a:t> </a:t>
            </a:r>
            <a:r>
              <a:rPr lang="en-US" sz="1400" dirty="0" smtClean="0"/>
              <a:t>of these projects; and</a:t>
            </a:r>
          </a:p>
          <a:p>
            <a:pPr marL="285750" indent="-285750">
              <a:buFont typeface="Arial" panose="020B0604020202020204" pitchFamily="34" charset="0"/>
              <a:buChar char="•"/>
            </a:pPr>
            <a:r>
              <a:rPr lang="en-US" sz="1400" dirty="0" smtClean="0"/>
              <a:t>Identify the </a:t>
            </a:r>
            <a:r>
              <a:rPr lang="en-US" sz="1600" b="1" i="1" dirty="0" smtClean="0">
                <a:solidFill>
                  <a:srgbClr val="FF0000"/>
                </a:solidFill>
              </a:rPr>
              <a:t>Function</a:t>
            </a:r>
            <a:r>
              <a:rPr lang="en-US" sz="1400" dirty="0" smtClean="0"/>
              <a:t> that need to deliver the projects.</a:t>
            </a:r>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400811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ppt_x"/>
                                          </p:val>
                                        </p:tav>
                                        <p:tav tm="100000">
                                          <p:val>
                                            <p:strVal val="#ppt_x"/>
                                          </p:val>
                                        </p:tav>
                                      </p:tavLst>
                                    </p:anim>
                                    <p:anim calcmode="lin" valueType="num">
                                      <p:cBhvr additive="base">
                                        <p:cTn id="18" dur="500" fill="hold"/>
                                        <p:tgtEl>
                                          <p:spTgt spid="4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fill="hold"/>
                                        <p:tgtEl>
                                          <p:spTgt spid="78"/>
                                        </p:tgtEl>
                                        <p:attrNameLst>
                                          <p:attrName>ppt_x</p:attrName>
                                        </p:attrNameLst>
                                      </p:cBhvr>
                                      <p:tavLst>
                                        <p:tav tm="0">
                                          <p:val>
                                            <p:strVal val="#ppt_x"/>
                                          </p:val>
                                        </p:tav>
                                        <p:tav tm="100000">
                                          <p:val>
                                            <p:strVal val="#ppt_x"/>
                                          </p:val>
                                        </p:tav>
                                      </p:tavLst>
                                    </p:anim>
                                    <p:anim calcmode="lin" valueType="num">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additive="base">
                                        <p:cTn id="41" dur="500" fill="hold"/>
                                        <p:tgtEl>
                                          <p:spTgt spid="66"/>
                                        </p:tgtEl>
                                        <p:attrNameLst>
                                          <p:attrName>ppt_x</p:attrName>
                                        </p:attrNameLst>
                                      </p:cBhvr>
                                      <p:tavLst>
                                        <p:tav tm="0">
                                          <p:val>
                                            <p:strVal val="#ppt_x"/>
                                          </p:val>
                                        </p:tav>
                                        <p:tav tm="100000">
                                          <p:val>
                                            <p:strVal val="#ppt_x"/>
                                          </p:val>
                                        </p:tav>
                                      </p:tavLst>
                                    </p:anim>
                                    <p:anim calcmode="lin" valueType="num">
                                      <p:cBhvr additive="base">
                                        <p:cTn id="4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1+#ppt_h/2"/>
                                          </p:val>
                                        </p:tav>
                                        <p:tav tm="100000">
                                          <p:val>
                                            <p:strVal val="#ppt_y"/>
                                          </p:val>
                                        </p:tav>
                                      </p:tavLst>
                                    </p:anim>
                                  </p:childTnLst>
                                </p:cTn>
                              </p:par>
                              <p:par>
                                <p:cTn id="53" presetID="21" presetClass="entr" presetSubtype="1" fill="hold" nodeType="withEffect">
                                  <p:stCondLst>
                                    <p:cond delay="1000"/>
                                  </p:stCondLst>
                                  <p:childTnLst>
                                    <p:set>
                                      <p:cBhvr>
                                        <p:cTn id="54" dur="1" fill="hold">
                                          <p:stCondLst>
                                            <p:cond delay="0"/>
                                          </p:stCondLst>
                                        </p:cTn>
                                        <p:tgtEl>
                                          <p:spTgt spid="6"/>
                                        </p:tgtEl>
                                        <p:attrNameLst>
                                          <p:attrName>style.visibility</p:attrName>
                                        </p:attrNameLst>
                                      </p:cBhvr>
                                      <p:to>
                                        <p:strVal val="visible"/>
                                      </p:to>
                                    </p:set>
                                    <p:animEffect transition="in" filter="wheel(1)">
                                      <p:cBhvr>
                                        <p:cTn id="55" dur="2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5" grpId="0" animBg="1"/>
      <p:bldP spid="66" grpId="0" animBg="1"/>
      <p:bldP spid="67" grpId="0" animBg="1"/>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0" y="5486400"/>
            <a:ext cx="9144000" cy="1339811"/>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endParaRPr>
          </a:p>
        </p:txBody>
      </p:sp>
      <p:grpSp>
        <p:nvGrpSpPr>
          <p:cNvPr id="4" name="Group 3"/>
          <p:cNvGrpSpPr/>
          <p:nvPr/>
        </p:nvGrpSpPr>
        <p:grpSpPr>
          <a:xfrm>
            <a:off x="1609927" y="759834"/>
            <a:ext cx="1519178" cy="1474540"/>
            <a:chOff x="1609927" y="759834"/>
            <a:chExt cx="1519178" cy="1474540"/>
          </a:xfrm>
        </p:grpSpPr>
        <p:cxnSp>
          <p:nvCxnSpPr>
            <p:cNvPr id="115" name="Straight Connector 114"/>
            <p:cNvCxnSpPr/>
            <p:nvPr/>
          </p:nvCxnSpPr>
          <p:spPr>
            <a:xfrm rot="16200000">
              <a:off x="1686127" y="791428"/>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6" name="Rectangle 115"/>
            <p:cNvSpPr/>
            <p:nvPr/>
          </p:nvSpPr>
          <p:spPr>
            <a:xfrm>
              <a:off x="1757505" y="759834"/>
              <a:ext cx="1371600" cy="14745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17" name="TextBox 116"/>
            <p:cNvSpPr txBox="1"/>
            <p:nvPr/>
          </p:nvSpPr>
          <p:spPr>
            <a:xfrm>
              <a:off x="1757505" y="798696"/>
              <a:ext cx="1371600" cy="1352630"/>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Choose</a:t>
              </a:r>
            </a:p>
            <a:p>
              <a:pPr defTabSz="457200" fontAlgn="auto">
                <a:spcBef>
                  <a:spcPts val="0"/>
                </a:spcBef>
                <a:spcAft>
                  <a:spcPts val="0"/>
                </a:spcAft>
              </a:pPr>
              <a:r>
                <a:rPr lang="en-US" sz="1100" b="1" dirty="0" smtClean="0">
                  <a:solidFill>
                    <a:prstClr val="black">
                      <a:lumMod val="95000"/>
                      <a:lumOff val="5000"/>
                    </a:prstClr>
                  </a:solidFill>
                  <a:latin typeface="Calibri"/>
                </a:rPr>
                <a:t>Infrastructure</a:t>
              </a:r>
              <a:endParaRPr lang="en-US" sz="1100" dirty="0">
                <a:solidFill>
                  <a:prstClr val="black">
                    <a:lumMod val="95000"/>
                    <a:lumOff val="5000"/>
                  </a:prstClr>
                </a:solidFill>
                <a:latin typeface="Calibri"/>
              </a:endParaRPr>
            </a:p>
            <a:p>
              <a:pPr defTabSz="457200" fontAlgn="auto">
                <a:spcBef>
                  <a:spcPts val="0"/>
                </a:spcBef>
                <a:spcAft>
                  <a:spcPts val="0"/>
                </a:spcAft>
              </a:pPr>
              <a:r>
                <a:rPr lang="en-US" sz="1100" dirty="0" smtClean="0">
                  <a:solidFill>
                    <a:prstClr val="black">
                      <a:lumMod val="95000"/>
                      <a:lumOff val="5000"/>
                    </a:prstClr>
                  </a:solidFill>
                  <a:latin typeface="Calibri"/>
                </a:rPr>
                <a:t>or </a:t>
              </a:r>
              <a:endParaRPr lang="en-US" sz="1100" dirty="0">
                <a:solidFill>
                  <a:prstClr val="black">
                    <a:lumMod val="95000"/>
                    <a:lumOff val="5000"/>
                  </a:prstClr>
                </a:solidFill>
                <a:latin typeface="Calibri"/>
              </a:endParaRPr>
            </a:p>
            <a:p>
              <a:pPr defTabSz="457200" fontAlgn="auto">
                <a:spcBef>
                  <a:spcPts val="0"/>
                </a:spcBef>
                <a:spcAft>
                  <a:spcPts val="0"/>
                </a:spcAft>
              </a:pPr>
              <a:r>
                <a:rPr lang="en-US" sz="1100" dirty="0" smtClean="0">
                  <a:solidFill>
                    <a:prstClr val="black">
                      <a:lumMod val="95000"/>
                      <a:lumOff val="5000"/>
                    </a:prstClr>
                  </a:solidFill>
                  <a:latin typeface="Calibri"/>
                </a:rPr>
                <a:t>Non-Infrastructure</a:t>
              </a:r>
            </a:p>
            <a:p>
              <a:pPr defTabSz="457200" fontAlgn="auto">
                <a:spcBef>
                  <a:spcPts val="0"/>
                </a:spcBef>
                <a:spcAft>
                  <a:spcPts val="0"/>
                </a:spcAft>
              </a:pPr>
              <a:endParaRPr lang="en-US" sz="1100" dirty="0">
                <a:solidFill>
                  <a:prstClr val="black">
                    <a:lumMod val="95000"/>
                    <a:lumOff val="5000"/>
                  </a:prstClr>
                </a:solidFill>
                <a:latin typeface="Calibri"/>
              </a:endParaRPr>
            </a:p>
            <a:p>
              <a:pPr defTabSz="457200" fontAlgn="auto">
                <a:spcBef>
                  <a:spcPts val="0"/>
                </a:spcBef>
                <a:spcAft>
                  <a:spcPts val="0"/>
                </a:spcAft>
              </a:pPr>
              <a:r>
                <a:rPr lang="en-US" sz="1100" dirty="0" smtClean="0">
                  <a:solidFill>
                    <a:prstClr val="black">
                      <a:lumMod val="95000"/>
                      <a:lumOff val="5000"/>
                    </a:prstClr>
                  </a:solidFill>
                  <a:latin typeface="Calibri"/>
                </a:rPr>
                <a:t>And</a:t>
              </a:r>
            </a:p>
            <a:p>
              <a:pPr defTabSz="457200" fontAlgn="auto">
                <a:spcBef>
                  <a:spcPts val="0"/>
                </a:spcBef>
                <a:spcAft>
                  <a:spcPts val="0"/>
                </a:spcAft>
              </a:pPr>
              <a:r>
                <a:rPr lang="en-US" sz="1100" b="1" dirty="0" smtClean="0">
                  <a:solidFill>
                    <a:prstClr val="black">
                      <a:lumMod val="95000"/>
                      <a:lumOff val="5000"/>
                    </a:prstClr>
                  </a:solidFill>
                  <a:latin typeface="Calibri"/>
                </a:rPr>
                <a:t>New</a:t>
              </a:r>
              <a:r>
                <a:rPr lang="en-US" sz="1100" dirty="0" smtClean="0">
                  <a:solidFill>
                    <a:prstClr val="black">
                      <a:lumMod val="95000"/>
                      <a:lumOff val="5000"/>
                    </a:prstClr>
                  </a:solidFill>
                  <a:latin typeface="Calibri"/>
                </a:rPr>
                <a:t> or Renewal</a:t>
              </a:r>
              <a:endParaRPr lang="en-US" sz="1100" dirty="0">
                <a:solidFill>
                  <a:prstClr val="black">
                    <a:lumMod val="95000"/>
                    <a:lumOff val="5000"/>
                  </a:prstClr>
                </a:solidFill>
                <a:latin typeface="Calibri"/>
              </a:endParaRPr>
            </a:p>
          </p:txBody>
        </p:sp>
      </p:grpSp>
      <p:grpSp>
        <p:nvGrpSpPr>
          <p:cNvPr id="11" name="Group 10"/>
          <p:cNvGrpSpPr/>
          <p:nvPr/>
        </p:nvGrpSpPr>
        <p:grpSpPr>
          <a:xfrm>
            <a:off x="1609927" y="2320080"/>
            <a:ext cx="1519178" cy="1474540"/>
            <a:chOff x="1609927" y="2320080"/>
            <a:chExt cx="1519178" cy="1474540"/>
          </a:xfrm>
        </p:grpSpPr>
        <p:cxnSp>
          <p:nvCxnSpPr>
            <p:cNvPr id="118" name="Straight Connector 117"/>
            <p:cNvCxnSpPr/>
            <p:nvPr/>
          </p:nvCxnSpPr>
          <p:spPr>
            <a:xfrm rot="16200000">
              <a:off x="1686127" y="2351560"/>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9" name="Rectangle 118"/>
            <p:cNvSpPr/>
            <p:nvPr/>
          </p:nvSpPr>
          <p:spPr>
            <a:xfrm>
              <a:off x="1757505" y="2320080"/>
              <a:ext cx="1371600" cy="14745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0" name="TextBox 119"/>
            <p:cNvSpPr txBox="1"/>
            <p:nvPr/>
          </p:nvSpPr>
          <p:spPr>
            <a:xfrm>
              <a:off x="1757505" y="2364870"/>
              <a:ext cx="1371600" cy="1352630"/>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Choose</a:t>
              </a:r>
            </a:p>
            <a:p>
              <a:pPr marL="171450" indent="-171450" defTabSz="457200" fontAlgn="auto">
                <a:spcBef>
                  <a:spcPts val="0"/>
                </a:spcBef>
                <a:spcAft>
                  <a:spcPts val="0"/>
                </a:spcAft>
                <a:buFont typeface="Arial" panose="020B0604020202020204" pitchFamily="34" charset="0"/>
                <a:buChar char="•"/>
              </a:pPr>
              <a:r>
                <a:rPr lang="en-US" sz="1100" dirty="0" smtClean="0">
                  <a:solidFill>
                    <a:prstClr val="black">
                      <a:lumMod val="95000"/>
                      <a:lumOff val="5000"/>
                    </a:prstClr>
                  </a:solidFill>
                  <a:latin typeface="Calibri"/>
                </a:rPr>
                <a:t>Maintenance</a:t>
              </a:r>
            </a:p>
            <a:p>
              <a:pPr marL="171450" indent="-171450" defTabSz="457200" fontAlgn="auto">
                <a:spcBef>
                  <a:spcPts val="0"/>
                </a:spcBef>
                <a:spcAft>
                  <a:spcPts val="0"/>
                </a:spcAft>
                <a:buFont typeface="Arial" panose="020B0604020202020204" pitchFamily="34" charset="0"/>
                <a:buChar char="•"/>
              </a:pPr>
              <a:r>
                <a:rPr lang="en-US" sz="1100" dirty="0" smtClean="0">
                  <a:solidFill>
                    <a:prstClr val="black">
                      <a:lumMod val="95000"/>
                      <a:lumOff val="5000"/>
                    </a:prstClr>
                  </a:solidFill>
                  <a:latin typeface="Calibri"/>
                </a:rPr>
                <a:t>Municipal Running Cost</a:t>
              </a:r>
            </a:p>
            <a:p>
              <a:pPr marL="171450" indent="-171450" defTabSz="457200" fontAlgn="auto">
                <a:spcBef>
                  <a:spcPts val="0"/>
                </a:spcBef>
                <a:spcAft>
                  <a:spcPts val="0"/>
                </a:spcAft>
                <a:buFont typeface="Arial" panose="020B0604020202020204" pitchFamily="34" charset="0"/>
                <a:buChar char="•"/>
              </a:pPr>
              <a:r>
                <a:rPr lang="en-US" sz="1100" b="1" dirty="0" smtClean="0">
                  <a:solidFill>
                    <a:prstClr val="black">
                      <a:lumMod val="95000"/>
                      <a:lumOff val="5000"/>
                    </a:prstClr>
                  </a:solidFill>
                  <a:latin typeface="Calibri"/>
                </a:rPr>
                <a:t>Typical Work streams</a:t>
              </a:r>
            </a:p>
            <a:p>
              <a:pPr marL="171450" indent="-171450" defTabSz="457200" fontAlgn="auto">
                <a:spcBef>
                  <a:spcPts val="0"/>
                </a:spcBef>
                <a:spcAft>
                  <a:spcPts val="0"/>
                </a:spcAft>
                <a:buFont typeface="Arial" panose="020B0604020202020204" pitchFamily="34" charset="0"/>
                <a:buChar char="•"/>
              </a:pPr>
              <a:r>
                <a:rPr lang="en-US" sz="1100" dirty="0" smtClean="0">
                  <a:solidFill>
                    <a:prstClr val="black">
                      <a:lumMod val="95000"/>
                      <a:lumOff val="5000"/>
                    </a:prstClr>
                  </a:solidFill>
                  <a:latin typeface="Calibri"/>
                </a:rPr>
                <a:t>Etc..</a:t>
              </a:r>
              <a:endParaRPr lang="en-US" sz="1100" dirty="0">
                <a:solidFill>
                  <a:prstClr val="black">
                    <a:lumMod val="95000"/>
                    <a:lumOff val="5000"/>
                  </a:prstClr>
                </a:solidFill>
                <a:latin typeface="Calibri"/>
              </a:endParaRPr>
            </a:p>
          </p:txBody>
        </p:sp>
      </p:grpSp>
      <p:grpSp>
        <p:nvGrpSpPr>
          <p:cNvPr id="15" name="Group 14"/>
          <p:cNvGrpSpPr/>
          <p:nvPr/>
        </p:nvGrpSpPr>
        <p:grpSpPr>
          <a:xfrm>
            <a:off x="1605473" y="3880327"/>
            <a:ext cx="2904250" cy="1148873"/>
            <a:chOff x="1605473" y="3880327"/>
            <a:chExt cx="2904250" cy="1148873"/>
          </a:xfrm>
        </p:grpSpPr>
        <p:cxnSp>
          <p:nvCxnSpPr>
            <p:cNvPr id="121" name="Straight Connector 120"/>
            <p:cNvCxnSpPr/>
            <p:nvPr/>
          </p:nvCxnSpPr>
          <p:spPr>
            <a:xfrm rot="16200000">
              <a:off x="1681673" y="3911806"/>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2" name="Rectangle 121"/>
            <p:cNvSpPr/>
            <p:nvPr/>
          </p:nvSpPr>
          <p:spPr>
            <a:xfrm>
              <a:off x="1757505" y="3880327"/>
              <a:ext cx="2752218" cy="114887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3" name="TextBox 122"/>
            <p:cNvSpPr txBox="1"/>
            <p:nvPr/>
          </p:nvSpPr>
          <p:spPr>
            <a:xfrm>
              <a:off x="1757505" y="3912427"/>
              <a:ext cx="2752218" cy="1116773"/>
            </a:xfrm>
            <a:prstGeom prst="rect">
              <a:avLst/>
            </a:prstGeom>
            <a:noFill/>
            <a:effectLst/>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Not Applicable </a:t>
              </a:r>
            </a:p>
            <a:p>
              <a:pPr defTabSz="457200" fontAlgn="auto">
                <a:spcBef>
                  <a:spcPts val="0"/>
                </a:spcBef>
                <a:spcAft>
                  <a:spcPts val="0"/>
                </a:spcAft>
              </a:pPr>
              <a:r>
                <a:rPr lang="en-US" sz="1100" dirty="0" smtClean="0">
                  <a:solidFill>
                    <a:prstClr val="black">
                      <a:lumMod val="95000"/>
                      <a:lumOff val="5000"/>
                    </a:prstClr>
                  </a:solidFill>
                  <a:latin typeface="Calibri"/>
                </a:rPr>
                <a:t>Default projects are only used for costing  transactions and may therefore </a:t>
              </a:r>
              <a:r>
                <a:rPr lang="en-US" sz="1100" b="1" dirty="0" smtClean="0">
                  <a:solidFill>
                    <a:prstClr val="black">
                      <a:lumMod val="95000"/>
                      <a:lumOff val="5000"/>
                    </a:prstClr>
                  </a:solidFill>
                  <a:latin typeface="Calibri"/>
                </a:rPr>
                <a:t>not be used as an escape route when planning the IDP </a:t>
              </a:r>
              <a:endParaRPr lang="en-US" sz="1100" b="1" dirty="0">
                <a:solidFill>
                  <a:prstClr val="black">
                    <a:lumMod val="95000"/>
                    <a:lumOff val="5000"/>
                  </a:prstClr>
                </a:solidFill>
                <a:latin typeface="Calibri"/>
              </a:endParaRPr>
            </a:p>
          </p:txBody>
        </p:sp>
      </p:grpSp>
      <p:grpSp>
        <p:nvGrpSpPr>
          <p:cNvPr id="5" name="Group 4"/>
          <p:cNvGrpSpPr/>
          <p:nvPr/>
        </p:nvGrpSpPr>
        <p:grpSpPr>
          <a:xfrm>
            <a:off x="3117655" y="759834"/>
            <a:ext cx="2895547" cy="1474540"/>
            <a:chOff x="3117655" y="759834"/>
            <a:chExt cx="2895547" cy="1474540"/>
          </a:xfrm>
        </p:grpSpPr>
        <p:cxnSp>
          <p:nvCxnSpPr>
            <p:cNvPr id="124" name="Straight Connector 123"/>
            <p:cNvCxnSpPr/>
            <p:nvPr/>
          </p:nvCxnSpPr>
          <p:spPr>
            <a:xfrm rot="16200000">
              <a:off x="3193855" y="791428"/>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5" name="Rectangle 124"/>
            <p:cNvSpPr/>
            <p:nvPr/>
          </p:nvSpPr>
          <p:spPr>
            <a:xfrm>
              <a:off x="3260984" y="759834"/>
              <a:ext cx="2752218" cy="14731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6" name="TextBox 125"/>
            <p:cNvSpPr txBox="1"/>
            <p:nvPr/>
          </p:nvSpPr>
          <p:spPr>
            <a:xfrm>
              <a:off x="3260984" y="793318"/>
              <a:ext cx="2752218" cy="1441056"/>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Identify the Type</a:t>
              </a:r>
            </a:p>
            <a:p>
              <a:pPr defTabSz="457200" fontAlgn="auto">
                <a:spcBef>
                  <a:spcPts val="0"/>
                </a:spcBef>
                <a:spcAft>
                  <a:spcPts val="0"/>
                </a:spcAft>
              </a:pPr>
              <a:r>
                <a:rPr lang="en-US" sz="1100" dirty="0" smtClean="0">
                  <a:solidFill>
                    <a:prstClr val="black">
                      <a:lumMod val="95000"/>
                      <a:lumOff val="5000"/>
                    </a:prstClr>
                  </a:solidFill>
                  <a:latin typeface="Calibri"/>
                </a:rPr>
                <a:t>Electricity </a:t>
              </a:r>
            </a:p>
            <a:p>
              <a:pPr defTabSz="457200" fontAlgn="auto">
                <a:spcBef>
                  <a:spcPts val="0"/>
                </a:spcBef>
                <a:spcAft>
                  <a:spcPts val="0"/>
                </a:spcAft>
              </a:pPr>
              <a:r>
                <a:rPr lang="en-US" sz="1100" dirty="0" smtClean="0">
                  <a:solidFill>
                    <a:prstClr val="black">
                      <a:lumMod val="95000"/>
                      <a:lumOff val="5000"/>
                    </a:prstClr>
                  </a:solidFill>
                  <a:latin typeface="Calibri"/>
                </a:rPr>
                <a:t>Information and Communication</a:t>
              </a:r>
            </a:p>
            <a:p>
              <a:pPr defTabSz="457200" fontAlgn="auto">
                <a:spcBef>
                  <a:spcPts val="0"/>
                </a:spcBef>
                <a:spcAft>
                  <a:spcPts val="0"/>
                </a:spcAft>
              </a:pPr>
              <a:r>
                <a:rPr lang="en-US" sz="1100" dirty="0" smtClean="0">
                  <a:solidFill>
                    <a:prstClr val="black">
                      <a:lumMod val="95000"/>
                      <a:lumOff val="5000"/>
                    </a:prstClr>
                  </a:solidFill>
                  <a:latin typeface="Calibri"/>
                </a:rPr>
                <a:t>Rail</a:t>
              </a:r>
            </a:p>
            <a:p>
              <a:pPr defTabSz="457200" fontAlgn="auto">
                <a:spcBef>
                  <a:spcPts val="0"/>
                </a:spcBef>
                <a:spcAft>
                  <a:spcPts val="0"/>
                </a:spcAft>
              </a:pPr>
              <a:r>
                <a:rPr lang="en-US" sz="1100" b="1" dirty="0" smtClean="0">
                  <a:solidFill>
                    <a:prstClr val="black">
                      <a:lumMod val="95000"/>
                      <a:lumOff val="5000"/>
                    </a:prstClr>
                  </a:solidFill>
                  <a:latin typeface="Calibri"/>
                </a:rPr>
                <a:t>Road Infrastructure</a:t>
              </a:r>
            </a:p>
            <a:p>
              <a:pPr defTabSz="457200" fontAlgn="auto">
                <a:spcBef>
                  <a:spcPts val="0"/>
                </a:spcBef>
                <a:spcAft>
                  <a:spcPts val="0"/>
                </a:spcAft>
              </a:pPr>
              <a:r>
                <a:rPr lang="en-US" sz="1100" dirty="0" smtClean="0">
                  <a:solidFill>
                    <a:prstClr val="black">
                      <a:lumMod val="95000"/>
                      <a:lumOff val="5000"/>
                    </a:prstClr>
                  </a:solidFill>
                  <a:latin typeface="Calibri"/>
                </a:rPr>
                <a:t>Sanitation</a:t>
              </a:r>
            </a:p>
            <a:p>
              <a:pPr defTabSz="457200" fontAlgn="auto">
                <a:spcBef>
                  <a:spcPts val="0"/>
                </a:spcBef>
                <a:spcAft>
                  <a:spcPts val="0"/>
                </a:spcAft>
              </a:pPr>
              <a:r>
                <a:rPr lang="en-US" sz="1100" dirty="0" smtClean="0">
                  <a:solidFill>
                    <a:prstClr val="black">
                      <a:lumMod val="95000"/>
                      <a:lumOff val="5000"/>
                    </a:prstClr>
                  </a:solidFill>
                  <a:latin typeface="Calibri"/>
                </a:rPr>
                <a:t>Etc….</a:t>
              </a: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12" name="Group 11"/>
          <p:cNvGrpSpPr/>
          <p:nvPr/>
        </p:nvGrpSpPr>
        <p:grpSpPr>
          <a:xfrm>
            <a:off x="3117655" y="2320080"/>
            <a:ext cx="2895547" cy="1474540"/>
            <a:chOff x="3117655" y="2320080"/>
            <a:chExt cx="2895547" cy="1474540"/>
          </a:xfrm>
        </p:grpSpPr>
        <p:cxnSp>
          <p:nvCxnSpPr>
            <p:cNvPr id="127" name="Straight Connector 126"/>
            <p:cNvCxnSpPr/>
            <p:nvPr/>
          </p:nvCxnSpPr>
          <p:spPr>
            <a:xfrm rot="16200000">
              <a:off x="3193855" y="2351560"/>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8" name="Rectangle 127"/>
            <p:cNvSpPr/>
            <p:nvPr/>
          </p:nvSpPr>
          <p:spPr>
            <a:xfrm>
              <a:off x="3260984" y="2320080"/>
              <a:ext cx="2752218" cy="14745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9" name="TextBox 128"/>
            <p:cNvSpPr txBox="1"/>
            <p:nvPr/>
          </p:nvSpPr>
          <p:spPr>
            <a:xfrm>
              <a:off x="3260984" y="2352180"/>
              <a:ext cx="2752218" cy="1431006"/>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Identify the type </a:t>
              </a:r>
            </a:p>
            <a:p>
              <a:pPr defTabSz="457200" fontAlgn="auto">
                <a:spcBef>
                  <a:spcPts val="0"/>
                </a:spcBef>
                <a:spcAft>
                  <a:spcPts val="0"/>
                </a:spcAft>
              </a:pPr>
              <a:r>
                <a:rPr lang="en-US" sz="1100" dirty="0" smtClean="0">
                  <a:solidFill>
                    <a:prstClr val="black">
                      <a:lumMod val="95000"/>
                      <a:lumOff val="5000"/>
                    </a:prstClr>
                  </a:solidFill>
                  <a:latin typeface="Calibri"/>
                </a:rPr>
                <a:t>The list are exhaustive and contains every thing from Aids Day through to Water saving initiatives.  The list cater for community upliftment programs I.E.:</a:t>
              </a:r>
            </a:p>
            <a:p>
              <a:pPr defTabSz="457200" fontAlgn="auto">
                <a:spcBef>
                  <a:spcPts val="0"/>
                </a:spcBef>
                <a:spcAft>
                  <a:spcPts val="0"/>
                </a:spcAft>
              </a:pPr>
              <a:r>
                <a:rPr lang="en-ZA" sz="1100" dirty="0">
                  <a:solidFill>
                    <a:prstClr val="black">
                      <a:lumMod val="95000"/>
                      <a:lumOff val="5000"/>
                    </a:prstClr>
                  </a:solidFill>
                  <a:latin typeface="Calibri"/>
                </a:rPr>
                <a:t>Capacity Building Training and </a:t>
              </a:r>
              <a:r>
                <a:rPr lang="en-ZA" sz="1100" dirty="0" smtClean="0">
                  <a:solidFill>
                    <a:prstClr val="black">
                      <a:lumMod val="95000"/>
                      <a:lumOff val="5000"/>
                    </a:prstClr>
                  </a:solidFill>
                  <a:latin typeface="Calibri"/>
                </a:rPr>
                <a:t>Development/</a:t>
              </a:r>
            </a:p>
            <a:p>
              <a:pPr defTabSz="457200" fontAlgn="auto">
                <a:spcBef>
                  <a:spcPts val="0"/>
                </a:spcBef>
                <a:spcAft>
                  <a:spcPts val="0"/>
                </a:spcAft>
              </a:pPr>
              <a:r>
                <a:rPr lang="en-ZA" sz="1100" dirty="0">
                  <a:solidFill>
                    <a:prstClr val="black">
                      <a:lumMod val="95000"/>
                      <a:lumOff val="5000"/>
                    </a:prstClr>
                  </a:solidFill>
                  <a:latin typeface="Calibri"/>
                </a:rPr>
                <a:t>ABET and Life Long Learning </a:t>
              </a:r>
              <a:r>
                <a:rPr lang="en-ZA" sz="1100" dirty="0" smtClean="0">
                  <a:solidFill>
                    <a:prstClr val="black">
                      <a:lumMod val="95000"/>
                      <a:lumOff val="5000"/>
                    </a:prstClr>
                  </a:solidFill>
                  <a:latin typeface="Calibri"/>
                </a:rPr>
                <a:t>Programmes</a:t>
              </a:r>
              <a:endParaRPr lang="en-US" sz="1100" dirty="0" smtClean="0">
                <a:solidFill>
                  <a:prstClr val="black">
                    <a:lumMod val="95000"/>
                    <a:lumOff val="5000"/>
                  </a:prstClr>
                </a:solidFill>
                <a:latin typeface="Calibri"/>
              </a:endParaRP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7" name="Group 6"/>
          <p:cNvGrpSpPr/>
          <p:nvPr/>
        </p:nvGrpSpPr>
        <p:grpSpPr>
          <a:xfrm>
            <a:off x="6012040" y="759834"/>
            <a:ext cx="2898516" cy="3021968"/>
            <a:chOff x="6012040" y="759834"/>
            <a:chExt cx="2898516" cy="3021968"/>
          </a:xfrm>
        </p:grpSpPr>
        <p:sp>
          <p:nvSpPr>
            <p:cNvPr id="130" name="Rectangle 129"/>
            <p:cNvSpPr/>
            <p:nvPr/>
          </p:nvSpPr>
          <p:spPr>
            <a:xfrm>
              <a:off x="6149267" y="759834"/>
              <a:ext cx="2752218" cy="30219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31" name="TextBox 130"/>
            <p:cNvSpPr txBox="1"/>
            <p:nvPr/>
          </p:nvSpPr>
          <p:spPr>
            <a:xfrm>
              <a:off x="6158338" y="793317"/>
              <a:ext cx="2752218" cy="2876937"/>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Definition:</a:t>
              </a:r>
            </a:p>
            <a:p>
              <a:pPr defTabSz="457200" fontAlgn="auto">
                <a:spcBef>
                  <a:spcPts val="0"/>
                </a:spcBef>
                <a:spcAft>
                  <a:spcPts val="0"/>
                </a:spcAft>
              </a:pPr>
              <a:r>
                <a:rPr lang="en-ZA" sz="1100" dirty="0">
                  <a:solidFill>
                    <a:prstClr val="black">
                      <a:lumMod val="95000"/>
                      <a:lumOff val="5000"/>
                    </a:prstClr>
                  </a:solidFill>
                  <a:latin typeface="Calibri"/>
                </a:rPr>
                <a:t>Roads, Pavements, Bridges and Strom Water as per Version 5.4 divided in Roads Infrastructure and Storm water Infrastructure as per CIDMS in Version 5.5.  Projects relating to the renewal of existing road infrastructure assets</a:t>
              </a:r>
              <a:r>
                <a:rPr lang="en-ZA" sz="1100" dirty="0" smtClean="0">
                  <a:solidFill>
                    <a:prstClr val="black">
                      <a:lumMod val="95000"/>
                      <a:lumOff val="5000"/>
                    </a:prstClr>
                  </a:solidFill>
                  <a:latin typeface="Calibri"/>
                </a:rPr>
                <a:t>.</a:t>
              </a:r>
            </a:p>
            <a:p>
              <a:pPr defTabSz="457200" fontAlgn="auto">
                <a:spcBef>
                  <a:spcPts val="0"/>
                </a:spcBef>
                <a:spcAft>
                  <a:spcPts val="0"/>
                </a:spcAft>
              </a:pPr>
              <a:endParaRPr lang="en-ZA" sz="1100" dirty="0">
                <a:solidFill>
                  <a:prstClr val="black">
                    <a:lumMod val="95000"/>
                    <a:lumOff val="5000"/>
                  </a:prstClr>
                </a:solidFill>
                <a:latin typeface="Calibri"/>
              </a:endParaRPr>
            </a:p>
            <a:p>
              <a:pPr defTabSz="457200" fontAlgn="auto">
                <a:spcBef>
                  <a:spcPts val="0"/>
                </a:spcBef>
                <a:spcAft>
                  <a:spcPts val="0"/>
                </a:spcAft>
              </a:pPr>
              <a:r>
                <a:rPr lang="en-ZA" sz="1100" b="1" dirty="0" smtClean="0">
                  <a:solidFill>
                    <a:prstClr val="black">
                      <a:lumMod val="95000"/>
                      <a:lumOff val="5000"/>
                    </a:prstClr>
                  </a:solidFill>
                  <a:latin typeface="Calibri"/>
                </a:rPr>
                <a:t>You will </a:t>
              </a:r>
              <a:r>
                <a:rPr lang="en-ZA" sz="1100" b="1" dirty="0">
                  <a:solidFill>
                    <a:prstClr val="black">
                      <a:lumMod val="95000"/>
                      <a:lumOff val="5000"/>
                    </a:prstClr>
                  </a:solidFill>
                  <a:latin typeface="Calibri"/>
                </a:rPr>
                <a:t>also</a:t>
              </a:r>
              <a:r>
                <a:rPr lang="en-ZA" sz="1100" b="1" dirty="0" smtClean="0">
                  <a:solidFill>
                    <a:prstClr val="black">
                      <a:lumMod val="95000"/>
                      <a:lumOff val="5000"/>
                    </a:prstClr>
                  </a:solidFill>
                  <a:latin typeface="Calibri"/>
                </a:rPr>
                <a:t> need to identify the asset type I.E.:</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Capital Spares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Road Furniture</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Road Structures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Roads</a:t>
              </a:r>
              <a:endParaRPr lang="en-US" sz="1100" dirty="0">
                <a:solidFill>
                  <a:prstClr val="black">
                    <a:lumMod val="95000"/>
                    <a:lumOff val="5000"/>
                  </a:prstClr>
                </a:solidFill>
                <a:latin typeface="Calibri"/>
              </a:endParaRPr>
            </a:p>
          </p:txBody>
        </p:sp>
        <p:cxnSp>
          <p:nvCxnSpPr>
            <p:cNvPr id="132" name="Straight Connector 131"/>
            <p:cNvCxnSpPr/>
            <p:nvPr/>
          </p:nvCxnSpPr>
          <p:spPr>
            <a:xfrm rot="16200000">
              <a:off x="6088240" y="803983"/>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grpSp>
        <p:nvGrpSpPr>
          <p:cNvPr id="2" name="Group 1"/>
          <p:cNvGrpSpPr/>
          <p:nvPr/>
        </p:nvGrpSpPr>
        <p:grpSpPr>
          <a:xfrm>
            <a:off x="905680" y="248557"/>
            <a:ext cx="1783458" cy="517071"/>
            <a:chOff x="905680" y="513519"/>
            <a:chExt cx="1783458" cy="517071"/>
          </a:xfrm>
        </p:grpSpPr>
        <p:cxnSp>
          <p:nvCxnSpPr>
            <p:cNvPr id="137" name="Straight Connector 136"/>
            <p:cNvCxnSpPr/>
            <p:nvPr/>
          </p:nvCxnSpPr>
          <p:spPr>
            <a:xfrm>
              <a:off x="923822" y="513519"/>
              <a:ext cx="0" cy="517071"/>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38" name="Straight Connector 137"/>
            <p:cNvCxnSpPr/>
            <p:nvPr/>
          </p:nvCxnSpPr>
          <p:spPr>
            <a:xfrm>
              <a:off x="905680" y="513519"/>
              <a:ext cx="1783458" cy="17672"/>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45" name="Rectangle 44"/>
          <p:cNvSpPr/>
          <p:nvPr/>
        </p:nvSpPr>
        <p:spPr>
          <a:xfrm>
            <a:off x="0" y="5486400"/>
            <a:ext cx="9144000" cy="1339811"/>
          </a:xfrm>
          <a:prstGeom prst="rect">
            <a:avLst/>
          </a:prstGeom>
          <a:solidFill>
            <a:srgbClr val="940E0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endParaRPr>
          </a:p>
        </p:txBody>
      </p:sp>
      <p:sp>
        <p:nvSpPr>
          <p:cNvPr id="46" name="TextBox 45"/>
          <p:cNvSpPr txBox="1"/>
          <p:nvPr/>
        </p:nvSpPr>
        <p:spPr>
          <a:xfrm>
            <a:off x="320550" y="5518189"/>
            <a:ext cx="7207873" cy="461665"/>
          </a:xfrm>
          <a:prstGeom prst="rect">
            <a:avLst/>
          </a:prstGeom>
          <a:noFill/>
        </p:spPr>
        <p:txBody>
          <a:bodyPr wrap="square" rtlCol="0">
            <a:spAutoFit/>
          </a:bodyPr>
          <a:lstStyle/>
          <a:p>
            <a:pPr defTabSz="457200" fontAlgn="auto">
              <a:spcBef>
                <a:spcPts val="0"/>
              </a:spcBef>
              <a:spcAft>
                <a:spcPts val="0"/>
              </a:spcAft>
            </a:pPr>
            <a:r>
              <a:rPr lang="en-US" sz="2400" b="1" dirty="0" smtClean="0">
                <a:solidFill>
                  <a:prstClr val="white">
                    <a:lumMod val="95000"/>
                  </a:prstClr>
                </a:solidFill>
                <a:latin typeface="Calibri"/>
              </a:rPr>
              <a:t>Budget Process plan structure</a:t>
            </a:r>
          </a:p>
        </p:txBody>
      </p:sp>
      <p:sp>
        <p:nvSpPr>
          <p:cNvPr id="48" name="Rectangle 47"/>
          <p:cNvSpPr/>
          <p:nvPr/>
        </p:nvSpPr>
        <p:spPr>
          <a:xfrm>
            <a:off x="2679339" y="65092"/>
            <a:ext cx="3788497" cy="453202"/>
          </a:xfrm>
          <a:prstGeom prst="rect">
            <a:avLst/>
          </a:prstGeom>
          <a:solidFill>
            <a:srgbClr val="940E0E"/>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457200" fontAlgn="auto">
              <a:spcBef>
                <a:spcPts val="0"/>
              </a:spcBef>
              <a:spcAft>
                <a:spcPts val="0"/>
              </a:spcAft>
            </a:pPr>
            <a:endParaRPr lang="en-US" dirty="0">
              <a:solidFill>
                <a:prstClr val="black">
                  <a:lumMod val="95000"/>
                  <a:lumOff val="5000"/>
                </a:prstClr>
              </a:solidFill>
            </a:endParaRPr>
          </a:p>
        </p:txBody>
      </p:sp>
      <p:sp>
        <p:nvSpPr>
          <p:cNvPr id="140" name="TextBox 139"/>
          <p:cNvSpPr txBox="1"/>
          <p:nvPr/>
        </p:nvSpPr>
        <p:spPr>
          <a:xfrm>
            <a:off x="2921355" y="85276"/>
            <a:ext cx="3319746" cy="369332"/>
          </a:xfrm>
          <a:prstGeom prst="rect">
            <a:avLst/>
          </a:prstGeom>
          <a:noFill/>
        </p:spPr>
        <p:txBody>
          <a:bodyPr wrap="square" rtlCol="0" anchor="ctr" anchorCtr="0">
            <a:noAutofit/>
          </a:bodyPr>
          <a:lstStyle/>
          <a:p>
            <a:pPr algn="ctr" defTabSz="457200" fontAlgn="auto">
              <a:spcBef>
                <a:spcPts val="0"/>
              </a:spcBef>
              <a:spcAft>
                <a:spcPts val="0"/>
              </a:spcAft>
            </a:pPr>
            <a:r>
              <a:rPr lang="en-US" sz="2000" b="1" dirty="0" smtClean="0">
                <a:solidFill>
                  <a:schemeClr val="bg1"/>
                </a:solidFill>
                <a:latin typeface="Calibri"/>
              </a:rPr>
              <a:t>IDP aligned to Project</a:t>
            </a:r>
            <a:r>
              <a:rPr lang="en-US" sz="2000" b="1" dirty="0" smtClean="0">
                <a:solidFill>
                  <a:prstClr val="black">
                    <a:lumMod val="95000"/>
                    <a:lumOff val="5000"/>
                  </a:prstClr>
                </a:solidFill>
                <a:latin typeface="Calibri"/>
              </a:rPr>
              <a:t> </a:t>
            </a:r>
            <a:endParaRPr lang="en-US" sz="2000" b="1" dirty="0">
              <a:solidFill>
                <a:prstClr val="black">
                  <a:lumMod val="95000"/>
                  <a:lumOff val="5000"/>
                </a:prstClr>
              </a:solidFill>
              <a:latin typeface="Calibri"/>
            </a:endParaRPr>
          </a:p>
        </p:txBody>
      </p:sp>
      <p:grpSp>
        <p:nvGrpSpPr>
          <p:cNvPr id="3" name="Group 2"/>
          <p:cNvGrpSpPr/>
          <p:nvPr/>
        </p:nvGrpSpPr>
        <p:grpSpPr>
          <a:xfrm>
            <a:off x="247398" y="759834"/>
            <a:ext cx="1371600" cy="685800"/>
            <a:chOff x="247398" y="759834"/>
            <a:chExt cx="1371600" cy="685800"/>
          </a:xfrm>
        </p:grpSpPr>
        <p:sp>
          <p:nvSpPr>
            <p:cNvPr id="100" name="Rectangle 99"/>
            <p:cNvSpPr/>
            <p:nvPr/>
          </p:nvSpPr>
          <p:spPr>
            <a:xfrm>
              <a:off x="247398" y="759834"/>
              <a:ext cx="137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01" name="TextBox 100"/>
            <p:cNvSpPr txBox="1"/>
            <p:nvPr/>
          </p:nvSpPr>
          <p:spPr>
            <a:xfrm>
              <a:off x="247398" y="848809"/>
              <a:ext cx="1371600" cy="507831"/>
            </a:xfrm>
            <a:prstGeom prst="rect">
              <a:avLst/>
            </a:prstGeom>
            <a:noFill/>
          </p:spPr>
          <p:txBody>
            <a:bodyPr wrap="square" rtlCol="0" anchor="ctr"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Capital</a:t>
              </a: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10" name="Group 9"/>
          <p:cNvGrpSpPr/>
          <p:nvPr/>
        </p:nvGrpSpPr>
        <p:grpSpPr>
          <a:xfrm>
            <a:off x="247398" y="2206745"/>
            <a:ext cx="1371600" cy="799135"/>
            <a:chOff x="247398" y="2206745"/>
            <a:chExt cx="1371600" cy="799135"/>
          </a:xfrm>
        </p:grpSpPr>
        <p:cxnSp>
          <p:nvCxnSpPr>
            <p:cNvPr id="108" name="Straight Connector 107"/>
            <p:cNvCxnSpPr/>
            <p:nvPr/>
          </p:nvCxnSpPr>
          <p:spPr>
            <a:xfrm>
              <a:off x="923822" y="2206745"/>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6" name="Rectangle 105"/>
            <p:cNvSpPr/>
            <p:nvPr/>
          </p:nvSpPr>
          <p:spPr>
            <a:xfrm>
              <a:off x="247398" y="2320080"/>
              <a:ext cx="137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07" name="TextBox 106"/>
            <p:cNvSpPr txBox="1"/>
            <p:nvPr/>
          </p:nvSpPr>
          <p:spPr>
            <a:xfrm>
              <a:off x="247398" y="2396555"/>
              <a:ext cx="1371600" cy="507831"/>
            </a:xfrm>
            <a:prstGeom prst="rect">
              <a:avLst/>
            </a:prstGeom>
            <a:noFill/>
          </p:spPr>
          <p:txBody>
            <a:bodyPr wrap="square" rtlCol="0">
              <a:sp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Operational</a:t>
              </a:r>
            </a:p>
            <a:p>
              <a:pPr defTabSz="457200" fontAlgn="auto">
                <a:spcBef>
                  <a:spcPts val="0"/>
                </a:spcBef>
                <a:spcAft>
                  <a:spcPts val="0"/>
                </a:spcAft>
              </a:pPr>
              <a:r>
                <a:rPr lang="en-US" sz="1100" dirty="0" smtClean="0">
                  <a:solidFill>
                    <a:prstClr val="black">
                      <a:lumMod val="95000"/>
                      <a:lumOff val="5000"/>
                    </a:prstClr>
                  </a:solidFill>
                  <a:latin typeface="Calibri"/>
                </a:rPr>
                <a:t>.</a:t>
              </a:r>
              <a:endParaRPr lang="en-US" sz="1100" dirty="0">
                <a:solidFill>
                  <a:prstClr val="black">
                    <a:lumMod val="95000"/>
                    <a:lumOff val="5000"/>
                  </a:prstClr>
                </a:solidFill>
                <a:latin typeface="Calibri"/>
              </a:endParaRPr>
            </a:p>
          </p:txBody>
        </p:sp>
      </p:grpSp>
      <p:grpSp>
        <p:nvGrpSpPr>
          <p:cNvPr id="13" name="Group 12"/>
          <p:cNvGrpSpPr/>
          <p:nvPr/>
        </p:nvGrpSpPr>
        <p:grpSpPr>
          <a:xfrm>
            <a:off x="247398" y="2989689"/>
            <a:ext cx="1371600" cy="797763"/>
            <a:chOff x="247398" y="2989689"/>
            <a:chExt cx="1371600" cy="797763"/>
          </a:xfrm>
        </p:grpSpPr>
        <p:cxnSp>
          <p:nvCxnSpPr>
            <p:cNvPr id="111" name="Straight Connector 110"/>
            <p:cNvCxnSpPr/>
            <p:nvPr/>
          </p:nvCxnSpPr>
          <p:spPr>
            <a:xfrm>
              <a:off x="923822" y="2989689"/>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9" name="Rectangle 108"/>
            <p:cNvSpPr/>
            <p:nvPr/>
          </p:nvSpPr>
          <p:spPr>
            <a:xfrm>
              <a:off x="247398" y="3101652"/>
              <a:ext cx="1371600" cy="685800"/>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10" name="TextBox 109"/>
            <p:cNvSpPr txBox="1"/>
            <p:nvPr/>
          </p:nvSpPr>
          <p:spPr>
            <a:xfrm>
              <a:off x="247398" y="3162424"/>
              <a:ext cx="1371600" cy="507831"/>
            </a:xfrm>
            <a:prstGeom prst="rect">
              <a:avLst/>
            </a:prstGeom>
          </p:spPr>
          <p:txBody>
            <a:bodyPr wrap="square" rtlCol="0">
              <a:spAutoFit/>
            </a:bodyPr>
            <a:lstStyle/>
            <a:p>
              <a:pPr lvl="0" defTabSz="457200" fontAlgn="auto">
                <a:spcBef>
                  <a:spcPts val="0"/>
                </a:spcBef>
                <a:spcAft>
                  <a:spcPts val="0"/>
                </a:spcAft>
              </a:pPr>
              <a:r>
                <a:rPr lang="en-US" sz="1600" b="1" dirty="0">
                  <a:solidFill>
                    <a:prstClr val="black">
                      <a:lumMod val="95000"/>
                      <a:lumOff val="5000"/>
                    </a:prstClr>
                  </a:solidFill>
                  <a:latin typeface="Calibri"/>
                </a:rPr>
                <a:t>Note:</a:t>
              </a:r>
              <a:endParaRPr lang="en-US" sz="1100" dirty="0">
                <a:solidFill>
                  <a:prstClr val="black">
                    <a:lumMod val="95000"/>
                    <a:lumOff val="5000"/>
                  </a:prstClr>
                </a:solidFill>
                <a:latin typeface="Calibri"/>
              </a:endParaRPr>
            </a:p>
            <a:p>
              <a:pPr lvl="0" defTabSz="457200" fontAlgn="auto">
                <a:spcBef>
                  <a:spcPts val="0"/>
                </a:spcBef>
                <a:spcAft>
                  <a:spcPts val="0"/>
                </a:spcAft>
              </a:pPr>
              <a:r>
                <a:rPr lang="en-US" sz="1100" dirty="0">
                  <a:solidFill>
                    <a:prstClr val="black">
                      <a:lumMod val="95000"/>
                      <a:lumOff val="5000"/>
                    </a:prstClr>
                  </a:solidFill>
                  <a:latin typeface="Calibri"/>
                </a:rPr>
                <a:t>Region and Function</a:t>
              </a:r>
              <a:endParaRPr lang="en-US" sz="900" dirty="0">
                <a:solidFill>
                  <a:prstClr val="black">
                    <a:lumMod val="95000"/>
                    <a:lumOff val="5000"/>
                  </a:prstClr>
                </a:solidFill>
                <a:latin typeface="Calibri"/>
              </a:endParaRPr>
            </a:p>
          </p:txBody>
        </p:sp>
      </p:grpSp>
      <p:grpSp>
        <p:nvGrpSpPr>
          <p:cNvPr id="14" name="Group 13"/>
          <p:cNvGrpSpPr/>
          <p:nvPr/>
        </p:nvGrpSpPr>
        <p:grpSpPr>
          <a:xfrm>
            <a:off x="247398" y="3755558"/>
            <a:ext cx="1371600" cy="810569"/>
            <a:chOff x="247398" y="3755558"/>
            <a:chExt cx="1371600" cy="810569"/>
          </a:xfrm>
        </p:grpSpPr>
        <p:cxnSp>
          <p:nvCxnSpPr>
            <p:cNvPr id="114" name="Straight Connector 113"/>
            <p:cNvCxnSpPr/>
            <p:nvPr/>
          </p:nvCxnSpPr>
          <p:spPr>
            <a:xfrm>
              <a:off x="923822" y="3755558"/>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2" name="Rectangle 111"/>
            <p:cNvSpPr/>
            <p:nvPr/>
          </p:nvSpPr>
          <p:spPr>
            <a:xfrm>
              <a:off x="247398" y="3880327"/>
              <a:ext cx="137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13" name="TextBox 112"/>
            <p:cNvSpPr txBox="1"/>
            <p:nvPr/>
          </p:nvSpPr>
          <p:spPr>
            <a:xfrm>
              <a:off x="247398" y="3945365"/>
              <a:ext cx="1371600" cy="507831"/>
            </a:xfrm>
            <a:prstGeom prst="rect">
              <a:avLst/>
            </a:prstGeom>
            <a:noFill/>
          </p:spPr>
          <p:txBody>
            <a:bodyPr wrap="square" rtlCol="0">
              <a:sp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Default</a:t>
              </a: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9" name="Group 8"/>
          <p:cNvGrpSpPr/>
          <p:nvPr/>
        </p:nvGrpSpPr>
        <p:grpSpPr>
          <a:xfrm>
            <a:off x="247398" y="1423801"/>
            <a:ext cx="1371600" cy="806302"/>
            <a:chOff x="247398" y="1423801"/>
            <a:chExt cx="1371600" cy="806302"/>
          </a:xfrm>
        </p:grpSpPr>
        <p:cxnSp>
          <p:nvCxnSpPr>
            <p:cNvPr id="105" name="Straight Connector 104"/>
            <p:cNvCxnSpPr/>
            <p:nvPr/>
          </p:nvCxnSpPr>
          <p:spPr>
            <a:xfrm>
              <a:off x="923822" y="1423801"/>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Rectangle 102"/>
            <p:cNvSpPr/>
            <p:nvPr/>
          </p:nvSpPr>
          <p:spPr>
            <a:xfrm>
              <a:off x="247398" y="1544303"/>
              <a:ext cx="1371600" cy="685800"/>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04" name="TextBox 103"/>
            <p:cNvSpPr txBox="1"/>
            <p:nvPr/>
          </p:nvSpPr>
          <p:spPr>
            <a:xfrm>
              <a:off x="247398" y="1613611"/>
              <a:ext cx="1371600" cy="507831"/>
            </a:xfrm>
            <a:prstGeom prst="rect">
              <a:avLst/>
            </a:prstGeom>
            <a:noFill/>
          </p:spPr>
          <p:txBody>
            <a:bodyPr wrap="square" rtlCol="0">
              <a:sp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Note:</a:t>
              </a:r>
              <a:endParaRPr lang="en-US" sz="1100" dirty="0" smtClean="0">
                <a:solidFill>
                  <a:prstClr val="black">
                    <a:lumMod val="95000"/>
                    <a:lumOff val="5000"/>
                  </a:prstClr>
                </a:solidFill>
                <a:latin typeface="Calibri"/>
              </a:endParaRPr>
            </a:p>
            <a:p>
              <a:pPr defTabSz="457200" fontAlgn="auto">
                <a:spcBef>
                  <a:spcPts val="0"/>
                </a:spcBef>
                <a:spcAft>
                  <a:spcPts val="0"/>
                </a:spcAft>
              </a:pPr>
              <a:r>
                <a:rPr lang="en-US" sz="1100" dirty="0" smtClean="0">
                  <a:solidFill>
                    <a:prstClr val="black">
                      <a:lumMod val="95000"/>
                      <a:lumOff val="5000"/>
                    </a:prstClr>
                  </a:solidFill>
                  <a:latin typeface="Calibri"/>
                </a:rPr>
                <a:t>Region and Function</a:t>
              </a:r>
              <a:endParaRPr lang="en-US" sz="900" dirty="0">
                <a:solidFill>
                  <a:prstClr val="black">
                    <a:lumMod val="95000"/>
                    <a:lumOff val="5000"/>
                  </a:prstClr>
                </a:solidFill>
                <a:latin typeface="Calibri"/>
              </a:endParaRPr>
            </a:p>
          </p:txBody>
        </p:sp>
      </p:grpSp>
      <p:pic>
        <p:nvPicPr>
          <p:cNvPr id="50" name="Picture 49"/>
          <p:cNvPicPr>
            <a:picLocks noChangeAspect="1"/>
          </p:cNvPicPr>
          <p:nvPr/>
        </p:nvPicPr>
        <p:blipFill>
          <a:blip r:embed="rId2" cstate="print">
            <a:clrChange>
              <a:clrFrom>
                <a:srgbClr val="FF9300"/>
              </a:clrFrom>
              <a:clrTo>
                <a:srgbClr val="FF9300">
                  <a:alpha val="0"/>
                </a:srgbClr>
              </a:clrTo>
            </a:clrChange>
            <a:extLst>
              <a:ext uri="{BEBA8EAE-BF5A-486C-A8C5-ECC9F3942E4B}">
                <a14:imgProps xmlns:a14="http://schemas.microsoft.com/office/drawing/2010/main">
                  <a14:imgLayer r:embed="rId3">
                    <a14:imgEffect>
                      <a14:artisticChalkSketch/>
                    </a14:imgEffect>
                  </a14:imgLayer>
                </a14:imgProps>
              </a:ext>
              <a:ext uri="{28A0092B-C50C-407E-A947-70E740481C1C}">
                <a14:useLocalDpi xmlns:a14="http://schemas.microsoft.com/office/drawing/2010/main" val="0"/>
              </a:ext>
            </a:extLst>
          </a:blip>
          <a:stretch>
            <a:fillRect/>
          </a:stretch>
        </p:blipFill>
        <p:spPr>
          <a:xfrm>
            <a:off x="5826922" y="4933950"/>
            <a:ext cx="3233648" cy="2326526"/>
          </a:xfrm>
          <a:prstGeom prst="rect">
            <a:avLst/>
          </a:prstGeom>
        </p:spPr>
      </p:pic>
      <p:sp>
        <p:nvSpPr>
          <p:cNvPr id="49" name="TextBox 48"/>
          <p:cNvSpPr txBox="1"/>
          <p:nvPr/>
        </p:nvSpPr>
        <p:spPr>
          <a:xfrm>
            <a:off x="6324600" y="5867400"/>
            <a:ext cx="2133600" cy="589479"/>
          </a:xfrm>
          <a:prstGeom prst="rect">
            <a:avLst/>
          </a:prstGeom>
          <a:noFill/>
        </p:spPr>
        <p:txBody>
          <a:bodyPr wrap="square" rtlCol="0" anchor="ctr" anchorCtr="0">
            <a:noAutofit/>
          </a:bodyPr>
          <a:lstStyle/>
          <a:p>
            <a:pPr algn="ctr" defTabSz="457200" fontAlgn="auto">
              <a:spcBef>
                <a:spcPts val="0"/>
              </a:spcBef>
              <a:spcAft>
                <a:spcPts val="0"/>
              </a:spcAft>
            </a:pPr>
            <a:r>
              <a:rPr lang="en-US" b="1" dirty="0" smtClean="0">
                <a:solidFill>
                  <a:prstClr val="black">
                    <a:lumMod val="95000"/>
                    <a:lumOff val="5000"/>
                  </a:prstClr>
                </a:solidFill>
                <a:latin typeface="Calibri"/>
              </a:rPr>
              <a:t>“Together we can do this”</a:t>
            </a:r>
            <a:endParaRPr lang="en-US" b="1" dirty="0">
              <a:solidFill>
                <a:prstClr val="black">
                  <a:lumMod val="95000"/>
                  <a:lumOff val="5000"/>
                </a:prstClr>
              </a:solidFill>
              <a:latin typeface="Calibri"/>
            </a:endParaRPr>
          </a:p>
        </p:txBody>
      </p:sp>
    </p:spTree>
    <p:extLst>
      <p:ext uri="{BB962C8B-B14F-4D97-AF65-F5344CB8AC3E}">
        <p14:creationId xmlns:p14="http://schemas.microsoft.com/office/powerpoint/2010/main" val="181767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0" y="5486400"/>
            <a:ext cx="9144000" cy="1339811"/>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endParaRPr>
          </a:p>
        </p:txBody>
      </p:sp>
      <p:grpSp>
        <p:nvGrpSpPr>
          <p:cNvPr id="4" name="Group 3"/>
          <p:cNvGrpSpPr/>
          <p:nvPr/>
        </p:nvGrpSpPr>
        <p:grpSpPr>
          <a:xfrm>
            <a:off x="1609927" y="759834"/>
            <a:ext cx="1519178" cy="1474540"/>
            <a:chOff x="1609927" y="759834"/>
            <a:chExt cx="1519178" cy="1474540"/>
          </a:xfrm>
        </p:grpSpPr>
        <p:cxnSp>
          <p:nvCxnSpPr>
            <p:cNvPr id="115" name="Straight Connector 114"/>
            <p:cNvCxnSpPr/>
            <p:nvPr/>
          </p:nvCxnSpPr>
          <p:spPr>
            <a:xfrm rot="16200000">
              <a:off x="1686127" y="791428"/>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6" name="Rectangle 115"/>
            <p:cNvSpPr/>
            <p:nvPr/>
          </p:nvSpPr>
          <p:spPr>
            <a:xfrm>
              <a:off x="1757505" y="759834"/>
              <a:ext cx="1371600" cy="14745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17" name="TextBox 116"/>
            <p:cNvSpPr txBox="1"/>
            <p:nvPr/>
          </p:nvSpPr>
          <p:spPr>
            <a:xfrm>
              <a:off x="1757505" y="798696"/>
              <a:ext cx="1371600" cy="1352630"/>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IDP </a:t>
              </a:r>
            </a:p>
            <a:p>
              <a:pPr defTabSz="457200" fontAlgn="auto">
                <a:spcBef>
                  <a:spcPts val="0"/>
                </a:spcBef>
                <a:spcAft>
                  <a:spcPts val="0"/>
                </a:spcAft>
              </a:pPr>
              <a:r>
                <a:rPr lang="en-US" sz="1100" dirty="0" smtClean="0">
                  <a:solidFill>
                    <a:prstClr val="black">
                      <a:lumMod val="95000"/>
                      <a:lumOff val="5000"/>
                    </a:prstClr>
                  </a:solidFill>
                  <a:latin typeface="Calibri"/>
                </a:rPr>
                <a:t>The IDP lists are extensive and far exceeds available resources. </a:t>
              </a:r>
              <a:r>
                <a:rPr lang="en-US" sz="1100" dirty="0" smtClean="0">
                  <a:solidFill>
                    <a:srgbClr val="FF0000"/>
                  </a:solidFill>
                  <a:latin typeface="Calibri"/>
                </a:rPr>
                <a:t>Functions </a:t>
              </a:r>
              <a:r>
                <a:rPr lang="en-US" sz="1100" dirty="0" smtClean="0">
                  <a:solidFill>
                    <a:prstClr val="black">
                      <a:lumMod val="95000"/>
                      <a:lumOff val="5000"/>
                    </a:prstClr>
                  </a:solidFill>
                  <a:latin typeface="Calibri"/>
                </a:rPr>
                <a:t>should therefore cost the </a:t>
              </a:r>
              <a:r>
                <a:rPr lang="en-US" sz="1100" dirty="0" smtClean="0">
                  <a:solidFill>
                    <a:srgbClr val="FF0000"/>
                  </a:solidFill>
                  <a:latin typeface="Calibri"/>
                </a:rPr>
                <a:t>projects</a:t>
              </a:r>
              <a:r>
                <a:rPr lang="en-US" sz="1100" dirty="0" smtClean="0">
                  <a:solidFill>
                    <a:prstClr val="black">
                      <a:lumMod val="95000"/>
                      <a:lumOff val="5000"/>
                    </a:prstClr>
                  </a:solidFill>
                  <a:latin typeface="Calibri"/>
                </a:rPr>
                <a:t>.</a:t>
              </a:r>
              <a:endParaRPr lang="en-US" sz="1100" dirty="0">
                <a:solidFill>
                  <a:prstClr val="black">
                    <a:lumMod val="95000"/>
                    <a:lumOff val="5000"/>
                  </a:prstClr>
                </a:solidFill>
                <a:latin typeface="Calibri"/>
              </a:endParaRPr>
            </a:p>
          </p:txBody>
        </p:sp>
      </p:grpSp>
      <p:grpSp>
        <p:nvGrpSpPr>
          <p:cNvPr id="11" name="Group 10"/>
          <p:cNvGrpSpPr/>
          <p:nvPr/>
        </p:nvGrpSpPr>
        <p:grpSpPr>
          <a:xfrm>
            <a:off x="1609927" y="2320080"/>
            <a:ext cx="1519178" cy="1474540"/>
            <a:chOff x="1609927" y="2320080"/>
            <a:chExt cx="1519178" cy="1474540"/>
          </a:xfrm>
        </p:grpSpPr>
        <p:cxnSp>
          <p:nvCxnSpPr>
            <p:cNvPr id="118" name="Straight Connector 117"/>
            <p:cNvCxnSpPr/>
            <p:nvPr/>
          </p:nvCxnSpPr>
          <p:spPr>
            <a:xfrm rot="16200000">
              <a:off x="1686127" y="2351560"/>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9" name="Rectangle 118"/>
            <p:cNvSpPr/>
            <p:nvPr/>
          </p:nvSpPr>
          <p:spPr>
            <a:xfrm>
              <a:off x="1757505" y="2320080"/>
              <a:ext cx="1371600" cy="14745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0" name="TextBox 119"/>
            <p:cNvSpPr txBox="1"/>
            <p:nvPr/>
          </p:nvSpPr>
          <p:spPr>
            <a:xfrm>
              <a:off x="1757505" y="2364870"/>
              <a:ext cx="1371600" cy="1352630"/>
            </a:xfrm>
            <a:prstGeom prst="rect">
              <a:avLst/>
            </a:prstGeom>
            <a:noFill/>
          </p:spPr>
          <p:txBody>
            <a:bodyPr wrap="square" rtlCol="0" anchor="t" anchorCtr="0">
              <a:noAutofit/>
            </a:bodyPr>
            <a:lstStyle/>
            <a:p>
              <a:pPr defTabSz="457200" fontAlgn="auto">
                <a:spcBef>
                  <a:spcPts val="0"/>
                </a:spcBef>
                <a:spcAft>
                  <a:spcPts val="0"/>
                </a:spcAft>
              </a:pPr>
              <a:r>
                <a:rPr lang="en-US" sz="1600" b="1" dirty="0">
                  <a:solidFill>
                    <a:prstClr val="black">
                      <a:lumMod val="95000"/>
                      <a:lumOff val="5000"/>
                    </a:prstClr>
                  </a:solidFill>
                  <a:latin typeface="Calibri"/>
                </a:rPr>
                <a:t>Choose</a:t>
              </a:r>
              <a:endParaRPr lang="en-US" sz="2400" b="1" dirty="0">
                <a:solidFill>
                  <a:prstClr val="black">
                    <a:lumMod val="95000"/>
                    <a:lumOff val="5000"/>
                  </a:prstClr>
                </a:solidFill>
                <a:latin typeface="Calibri"/>
              </a:endParaRPr>
            </a:p>
            <a:p>
              <a:pPr marL="171450" indent="-171450" defTabSz="457200" fontAlgn="auto">
                <a:spcBef>
                  <a:spcPts val="0"/>
                </a:spcBef>
                <a:spcAft>
                  <a:spcPts val="0"/>
                </a:spcAft>
                <a:buFont typeface="Arial" panose="020B0604020202020204" pitchFamily="34" charset="0"/>
                <a:buChar char="•"/>
              </a:pPr>
              <a:r>
                <a:rPr lang="en-US" sz="1100" dirty="0">
                  <a:solidFill>
                    <a:prstClr val="black">
                      <a:lumMod val="95000"/>
                      <a:lumOff val="5000"/>
                    </a:prstClr>
                  </a:solidFill>
                  <a:latin typeface="Calibri"/>
                </a:rPr>
                <a:t>Maintenance</a:t>
              </a:r>
            </a:p>
            <a:p>
              <a:pPr marL="171450" indent="-171450" defTabSz="457200" fontAlgn="auto">
                <a:spcBef>
                  <a:spcPts val="0"/>
                </a:spcBef>
                <a:spcAft>
                  <a:spcPts val="0"/>
                </a:spcAft>
                <a:buFont typeface="Arial" panose="020B0604020202020204" pitchFamily="34" charset="0"/>
                <a:buChar char="•"/>
              </a:pPr>
              <a:r>
                <a:rPr lang="en-US" sz="1100" dirty="0">
                  <a:solidFill>
                    <a:prstClr val="black">
                      <a:lumMod val="95000"/>
                      <a:lumOff val="5000"/>
                    </a:prstClr>
                  </a:solidFill>
                  <a:latin typeface="Calibri"/>
                </a:rPr>
                <a:t>Municipal Running Cost</a:t>
              </a:r>
            </a:p>
            <a:p>
              <a:pPr marL="171450" indent="-171450" defTabSz="457200" fontAlgn="auto">
                <a:spcBef>
                  <a:spcPts val="0"/>
                </a:spcBef>
                <a:spcAft>
                  <a:spcPts val="0"/>
                </a:spcAft>
                <a:buFont typeface="Arial" panose="020B0604020202020204" pitchFamily="34" charset="0"/>
                <a:buChar char="•"/>
              </a:pPr>
              <a:r>
                <a:rPr lang="en-US" sz="1100" dirty="0">
                  <a:solidFill>
                    <a:prstClr val="black">
                      <a:lumMod val="95000"/>
                      <a:lumOff val="5000"/>
                    </a:prstClr>
                  </a:solidFill>
                  <a:latin typeface="Calibri"/>
                </a:rPr>
                <a:t>Typical Work streams</a:t>
              </a:r>
            </a:p>
            <a:p>
              <a:pPr marL="171450" indent="-171450" defTabSz="457200" fontAlgn="auto">
                <a:spcBef>
                  <a:spcPts val="0"/>
                </a:spcBef>
                <a:spcAft>
                  <a:spcPts val="0"/>
                </a:spcAft>
                <a:buFont typeface="Arial" panose="020B0604020202020204" pitchFamily="34" charset="0"/>
                <a:buChar char="•"/>
              </a:pPr>
              <a:r>
                <a:rPr lang="en-US" sz="1100" dirty="0">
                  <a:solidFill>
                    <a:prstClr val="black">
                      <a:lumMod val="95000"/>
                      <a:lumOff val="5000"/>
                    </a:prstClr>
                  </a:solidFill>
                  <a:latin typeface="Calibri"/>
                </a:rPr>
                <a:t>Etc..</a:t>
              </a:r>
            </a:p>
            <a:p>
              <a:pPr defTabSz="457200" fontAlgn="auto">
                <a:spcBef>
                  <a:spcPts val="0"/>
                </a:spcBef>
                <a:spcAft>
                  <a:spcPts val="0"/>
                </a:spcAft>
              </a:pPr>
              <a:endParaRPr lang="en-US" sz="1600" b="1" dirty="0" smtClean="0">
                <a:solidFill>
                  <a:prstClr val="black">
                    <a:lumMod val="95000"/>
                    <a:lumOff val="5000"/>
                  </a:prstClr>
                </a:solidFill>
                <a:latin typeface="Calibri"/>
              </a:endParaRPr>
            </a:p>
          </p:txBody>
        </p:sp>
      </p:grpSp>
      <p:grpSp>
        <p:nvGrpSpPr>
          <p:cNvPr id="15" name="Group 14"/>
          <p:cNvGrpSpPr/>
          <p:nvPr/>
        </p:nvGrpSpPr>
        <p:grpSpPr>
          <a:xfrm>
            <a:off x="1605473" y="3880327"/>
            <a:ext cx="4391394" cy="1484041"/>
            <a:chOff x="1605473" y="3880327"/>
            <a:chExt cx="2904250" cy="1148873"/>
          </a:xfrm>
        </p:grpSpPr>
        <p:cxnSp>
          <p:nvCxnSpPr>
            <p:cNvPr id="121" name="Straight Connector 120"/>
            <p:cNvCxnSpPr/>
            <p:nvPr/>
          </p:nvCxnSpPr>
          <p:spPr>
            <a:xfrm rot="16200000">
              <a:off x="1681673" y="3911806"/>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2" name="Rectangle 121"/>
            <p:cNvSpPr/>
            <p:nvPr/>
          </p:nvSpPr>
          <p:spPr>
            <a:xfrm>
              <a:off x="1757505" y="3880327"/>
              <a:ext cx="2752218" cy="114887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3" name="TextBox 122"/>
            <p:cNvSpPr txBox="1"/>
            <p:nvPr/>
          </p:nvSpPr>
          <p:spPr>
            <a:xfrm>
              <a:off x="1757505" y="3912427"/>
              <a:ext cx="2752218" cy="1116773"/>
            </a:xfrm>
            <a:prstGeom prst="rect">
              <a:avLst/>
            </a:prstGeom>
            <a:noFill/>
            <a:effectLst/>
          </p:spPr>
          <p:txBody>
            <a:bodyPr wrap="square" rtlCol="0" anchor="t" anchorCtr="0">
              <a:noAutofit/>
            </a:bodyPr>
            <a:lstStyle/>
            <a:p>
              <a:pPr defTabSz="457200" fontAlgn="auto">
                <a:spcBef>
                  <a:spcPts val="0"/>
                </a:spcBef>
                <a:spcAft>
                  <a:spcPts val="0"/>
                </a:spcAft>
              </a:pPr>
              <a:r>
                <a:rPr lang="en-US" sz="1100" dirty="0" smtClean="0">
                  <a:solidFill>
                    <a:prstClr val="black">
                      <a:lumMod val="95000"/>
                      <a:lumOff val="5000"/>
                    </a:prstClr>
                  </a:solidFill>
                  <a:latin typeface="Calibri"/>
                </a:rPr>
                <a:t>As historical budgets were not aligned with the Project driven requirements it will require system solutions to achieve the new to old retrofit.</a:t>
              </a:r>
            </a:p>
            <a:p>
              <a:pPr defTabSz="457200" fontAlgn="auto">
                <a:spcBef>
                  <a:spcPts val="0"/>
                </a:spcBef>
                <a:spcAft>
                  <a:spcPts val="0"/>
                </a:spcAft>
              </a:pPr>
              <a:endParaRPr lang="en-US" sz="1100" b="1" dirty="0" smtClean="0">
                <a:solidFill>
                  <a:prstClr val="black">
                    <a:lumMod val="95000"/>
                    <a:lumOff val="5000"/>
                  </a:prstClr>
                </a:solidFill>
                <a:latin typeface="Calibri"/>
              </a:endParaRPr>
            </a:p>
            <a:p>
              <a:pPr defTabSz="457200" fontAlgn="auto">
                <a:spcBef>
                  <a:spcPts val="0"/>
                </a:spcBef>
                <a:spcAft>
                  <a:spcPts val="0"/>
                </a:spcAft>
              </a:pPr>
              <a:r>
                <a:rPr lang="en-US" sz="1100" b="1" dirty="0" smtClean="0">
                  <a:solidFill>
                    <a:prstClr val="black">
                      <a:lumMod val="95000"/>
                      <a:lumOff val="5000"/>
                    </a:prstClr>
                  </a:solidFill>
                  <a:latin typeface="Calibri"/>
                </a:rPr>
                <a:t>If Old = AFS  and  New = AFS </a:t>
              </a:r>
            </a:p>
            <a:p>
              <a:pPr defTabSz="457200" fontAlgn="auto">
                <a:spcBef>
                  <a:spcPts val="0"/>
                </a:spcBef>
                <a:spcAft>
                  <a:spcPts val="0"/>
                </a:spcAft>
              </a:pPr>
              <a:r>
                <a:rPr lang="en-US" sz="1100" b="1" dirty="0" smtClean="0">
                  <a:solidFill>
                    <a:prstClr val="black">
                      <a:lumMod val="95000"/>
                      <a:lumOff val="5000"/>
                    </a:prstClr>
                  </a:solidFill>
                  <a:latin typeface="Calibri"/>
                </a:rPr>
                <a:t>then Old  = New </a:t>
              </a:r>
            </a:p>
            <a:p>
              <a:pPr defTabSz="457200" fontAlgn="auto">
                <a:spcBef>
                  <a:spcPts val="0"/>
                </a:spcBef>
                <a:spcAft>
                  <a:spcPts val="0"/>
                </a:spcAft>
              </a:pPr>
              <a:endParaRPr lang="en-US" sz="1100" b="1" dirty="0">
                <a:solidFill>
                  <a:prstClr val="black">
                    <a:lumMod val="95000"/>
                    <a:lumOff val="5000"/>
                  </a:prstClr>
                </a:solidFill>
                <a:latin typeface="Calibri"/>
              </a:endParaRPr>
            </a:p>
            <a:p>
              <a:pPr defTabSz="457200" fontAlgn="auto">
                <a:spcBef>
                  <a:spcPts val="0"/>
                </a:spcBef>
                <a:spcAft>
                  <a:spcPts val="0"/>
                </a:spcAft>
              </a:pPr>
              <a:r>
                <a:rPr lang="en-US" sz="1100" b="1" dirty="0" smtClean="0">
                  <a:solidFill>
                    <a:prstClr val="black">
                      <a:lumMod val="95000"/>
                      <a:lumOff val="5000"/>
                    </a:prstClr>
                  </a:solidFill>
                  <a:latin typeface="Calibri"/>
                </a:rPr>
                <a:t>Taking cognizance of Reclassification  </a:t>
              </a:r>
              <a:endParaRPr lang="en-US" sz="1100" b="1" dirty="0">
                <a:solidFill>
                  <a:prstClr val="black">
                    <a:lumMod val="95000"/>
                    <a:lumOff val="5000"/>
                  </a:prstClr>
                </a:solidFill>
                <a:latin typeface="Calibri"/>
              </a:endParaRPr>
            </a:p>
          </p:txBody>
        </p:sp>
      </p:grpSp>
      <p:grpSp>
        <p:nvGrpSpPr>
          <p:cNvPr id="5" name="Group 4"/>
          <p:cNvGrpSpPr/>
          <p:nvPr/>
        </p:nvGrpSpPr>
        <p:grpSpPr>
          <a:xfrm>
            <a:off x="3117655" y="759834"/>
            <a:ext cx="2895547" cy="1474540"/>
            <a:chOff x="3117655" y="759834"/>
            <a:chExt cx="2895547" cy="1474540"/>
          </a:xfrm>
        </p:grpSpPr>
        <p:cxnSp>
          <p:nvCxnSpPr>
            <p:cNvPr id="124" name="Straight Connector 123"/>
            <p:cNvCxnSpPr/>
            <p:nvPr/>
          </p:nvCxnSpPr>
          <p:spPr>
            <a:xfrm rot="16200000">
              <a:off x="3193855" y="791428"/>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5" name="Rectangle 124"/>
            <p:cNvSpPr/>
            <p:nvPr/>
          </p:nvSpPr>
          <p:spPr>
            <a:xfrm>
              <a:off x="3260984" y="759834"/>
              <a:ext cx="2752218" cy="14731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6" name="TextBox 125"/>
            <p:cNvSpPr txBox="1"/>
            <p:nvPr/>
          </p:nvSpPr>
          <p:spPr>
            <a:xfrm>
              <a:off x="3260984" y="793318"/>
              <a:ext cx="2752218" cy="1441056"/>
            </a:xfrm>
            <a:prstGeom prst="rect">
              <a:avLst/>
            </a:prstGeom>
            <a:noFill/>
          </p:spPr>
          <p:txBody>
            <a:bodyPr wrap="square" rtlCol="0" anchor="t" anchorCtr="0">
              <a:noAutofit/>
            </a:bodyPr>
            <a:lstStyle/>
            <a:p>
              <a:pPr defTabSz="457200" fontAlgn="auto">
                <a:spcBef>
                  <a:spcPts val="0"/>
                </a:spcBef>
                <a:spcAft>
                  <a:spcPts val="0"/>
                </a:spcAft>
              </a:pPr>
              <a:r>
                <a:rPr lang="en-US" sz="1400" b="1" dirty="0" smtClean="0">
                  <a:solidFill>
                    <a:prstClr val="black">
                      <a:lumMod val="95000"/>
                      <a:lumOff val="5000"/>
                    </a:prstClr>
                  </a:solidFill>
                  <a:latin typeface="Calibri"/>
                </a:rPr>
                <a:t>Identify the Items and Funding</a:t>
              </a:r>
            </a:p>
            <a:p>
              <a:pPr defTabSz="457200" fontAlgn="auto">
                <a:spcBef>
                  <a:spcPts val="0"/>
                </a:spcBef>
                <a:spcAft>
                  <a:spcPts val="0"/>
                </a:spcAft>
              </a:pPr>
              <a:r>
                <a:rPr lang="en-US" sz="1100" dirty="0" smtClean="0">
                  <a:solidFill>
                    <a:prstClr val="black">
                      <a:lumMod val="95000"/>
                      <a:lumOff val="5000"/>
                    </a:prstClr>
                  </a:solidFill>
                  <a:latin typeface="Calibri"/>
                </a:rPr>
                <a:t>Detailed  </a:t>
              </a:r>
              <a:r>
                <a:rPr lang="en-US" sz="1100" dirty="0" smtClean="0">
                  <a:solidFill>
                    <a:prstClr val="black">
                      <a:lumMod val="95000"/>
                      <a:lumOff val="5000"/>
                    </a:prstClr>
                  </a:solidFill>
                  <a:latin typeface="Calibri"/>
                </a:rPr>
                <a:t>elements </a:t>
              </a:r>
              <a:r>
                <a:rPr lang="en-US" sz="1100" dirty="0" smtClean="0">
                  <a:solidFill>
                    <a:srgbClr val="FF0000"/>
                  </a:solidFill>
                  <a:latin typeface="Calibri"/>
                </a:rPr>
                <a:t>(Items)</a:t>
              </a:r>
              <a:r>
                <a:rPr lang="en-US" sz="1100" dirty="0" smtClean="0">
                  <a:solidFill>
                    <a:prstClr val="black">
                      <a:lumMod val="95000"/>
                      <a:lumOff val="5000"/>
                    </a:prstClr>
                  </a:solidFill>
                  <a:latin typeface="Calibri"/>
                </a:rPr>
                <a:t> </a:t>
              </a:r>
              <a:r>
                <a:rPr lang="en-US" sz="1100" dirty="0" smtClean="0">
                  <a:solidFill>
                    <a:prstClr val="black">
                      <a:lumMod val="95000"/>
                      <a:lumOff val="5000"/>
                    </a:prstClr>
                  </a:solidFill>
                  <a:latin typeface="Calibri"/>
                </a:rPr>
                <a:t>that will make up the project will need to be considered as  well as preliminary </a:t>
              </a:r>
              <a:r>
                <a:rPr lang="en-US" sz="1100" dirty="0" smtClean="0">
                  <a:solidFill>
                    <a:srgbClr val="FF0000"/>
                  </a:solidFill>
                  <a:latin typeface="Calibri"/>
                </a:rPr>
                <a:t>funding</a:t>
              </a:r>
              <a:r>
                <a:rPr lang="en-US" sz="1100" dirty="0" smtClean="0">
                  <a:solidFill>
                    <a:prstClr val="black">
                      <a:lumMod val="95000"/>
                      <a:lumOff val="5000"/>
                    </a:prstClr>
                  </a:solidFill>
                  <a:latin typeface="Calibri"/>
                </a:rPr>
                <a:t> sources identified on projects.</a:t>
              </a:r>
              <a:endParaRPr lang="en-US" sz="1100" dirty="0">
                <a:solidFill>
                  <a:prstClr val="black">
                    <a:lumMod val="95000"/>
                    <a:lumOff val="5000"/>
                  </a:prstClr>
                </a:solidFill>
                <a:latin typeface="Calibri"/>
              </a:endParaRPr>
            </a:p>
          </p:txBody>
        </p:sp>
      </p:grpSp>
      <p:grpSp>
        <p:nvGrpSpPr>
          <p:cNvPr id="12" name="Group 11"/>
          <p:cNvGrpSpPr/>
          <p:nvPr/>
        </p:nvGrpSpPr>
        <p:grpSpPr>
          <a:xfrm>
            <a:off x="3117655" y="2320080"/>
            <a:ext cx="2895547" cy="1474540"/>
            <a:chOff x="3117655" y="2320080"/>
            <a:chExt cx="2895547" cy="1474540"/>
          </a:xfrm>
        </p:grpSpPr>
        <p:cxnSp>
          <p:nvCxnSpPr>
            <p:cNvPr id="127" name="Straight Connector 126"/>
            <p:cNvCxnSpPr/>
            <p:nvPr/>
          </p:nvCxnSpPr>
          <p:spPr>
            <a:xfrm rot="16200000">
              <a:off x="3193855" y="2351560"/>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8" name="Rectangle 127"/>
            <p:cNvSpPr/>
            <p:nvPr/>
          </p:nvSpPr>
          <p:spPr>
            <a:xfrm>
              <a:off x="3260984" y="2320080"/>
              <a:ext cx="2752218" cy="14745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29" name="TextBox 128"/>
            <p:cNvSpPr txBox="1"/>
            <p:nvPr/>
          </p:nvSpPr>
          <p:spPr>
            <a:xfrm>
              <a:off x="3260984" y="2352180"/>
              <a:ext cx="2752218" cy="1431006"/>
            </a:xfrm>
            <a:prstGeom prst="rect">
              <a:avLst/>
            </a:prstGeom>
            <a:noFill/>
          </p:spPr>
          <p:txBody>
            <a:bodyPr wrap="square" rtlCol="0" anchor="t" anchorCtr="0">
              <a:noAutofit/>
            </a:bodyPr>
            <a:lstStyle/>
            <a:p>
              <a:r>
                <a:rPr lang="en-US" sz="1050" dirty="0"/>
                <a:t>Budget process:</a:t>
              </a:r>
            </a:p>
            <a:p>
              <a:pPr marL="285750" indent="-285750">
                <a:buFont typeface="Arial" panose="020B0604020202020204" pitchFamily="34" charset="0"/>
                <a:buChar char="•"/>
              </a:pPr>
              <a:r>
                <a:rPr lang="en-US" sz="1000" dirty="0"/>
                <a:t>Populate the Municipal running cost and Maintenance &amp; repair</a:t>
              </a:r>
              <a:r>
                <a:rPr lang="en-US" sz="1050" dirty="0"/>
                <a:t> </a:t>
              </a:r>
              <a:r>
                <a:rPr lang="en-US" sz="1050" b="1" i="1" dirty="0">
                  <a:solidFill>
                    <a:srgbClr val="FF0000"/>
                  </a:solidFill>
                </a:rPr>
                <a:t>Projects</a:t>
              </a:r>
              <a:r>
                <a:rPr lang="en-US" sz="1000" dirty="0"/>
                <a:t>;</a:t>
              </a:r>
            </a:p>
            <a:p>
              <a:pPr marL="285750" indent="-285750">
                <a:buFont typeface="Arial" panose="020B0604020202020204" pitchFamily="34" charset="0"/>
                <a:buChar char="•"/>
              </a:pPr>
              <a:r>
                <a:rPr lang="en-US" sz="1050" b="1" i="1" dirty="0">
                  <a:solidFill>
                    <a:srgbClr val="FF0000"/>
                  </a:solidFill>
                </a:rPr>
                <a:t>Functions</a:t>
              </a:r>
              <a:r>
                <a:rPr lang="en-US" sz="1000" dirty="0"/>
                <a:t> will need to link the required</a:t>
              </a:r>
              <a:r>
                <a:rPr lang="en-US" sz="1050" dirty="0"/>
                <a:t> </a:t>
              </a:r>
              <a:r>
                <a:rPr lang="en-US" sz="1050" b="1" i="1" dirty="0">
                  <a:solidFill>
                    <a:srgbClr val="FF0000"/>
                  </a:solidFill>
                </a:rPr>
                <a:t>Items</a:t>
              </a:r>
              <a:r>
                <a:rPr lang="en-US" sz="1050" dirty="0"/>
                <a:t> </a:t>
              </a:r>
              <a:r>
                <a:rPr lang="en-US" sz="1000" dirty="0"/>
                <a:t>to deliver the Projects</a:t>
              </a:r>
              <a:r>
                <a:rPr lang="en-US" sz="1000" b="1" i="1" dirty="0"/>
                <a:t>;</a:t>
              </a:r>
              <a:endParaRPr lang="en-US" sz="1000" b="1" i="1" dirty="0">
                <a:solidFill>
                  <a:srgbClr val="FF0000"/>
                </a:solidFill>
              </a:endParaRPr>
            </a:p>
            <a:p>
              <a:pPr marL="285750" indent="-285750">
                <a:buFont typeface="Arial" panose="020B0604020202020204" pitchFamily="34" charset="0"/>
                <a:buChar char="•"/>
              </a:pPr>
              <a:r>
                <a:rPr lang="en-US" sz="1000" dirty="0"/>
                <a:t>Align the IDP with available resources (</a:t>
              </a:r>
              <a:r>
                <a:rPr lang="en-US" sz="1050" b="1" i="1" dirty="0">
                  <a:solidFill>
                    <a:srgbClr val="FF0000"/>
                  </a:solidFill>
                </a:rPr>
                <a:t>Funding &amp; Revenue Items</a:t>
              </a:r>
              <a:r>
                <a:rPr lang="en-US" sz="1000" dirty="0"/>
                <a:t> ); and</a:t>
              </a:r>
            </a:p>
            <a:p>
              <a:pPr marL="285750" indent="-285750">
                <a:buFont typeface="Arial" panose="020B0604020202020204" pitchFamily="34" charset="0"/>
                <a:buChar char="•"/>
              </a:pPr>
              <a:r>
                <a:rPr lang="en-US" sz="1000" dirty="0"/>
                <a:t>Determine the </a:t>
              </a:r>
              <a:r>
                <a:rPr lang="en-US" sz="1050" b="1" i="1" dirty="0">
                  <a:solidFill>
                    <a:srgbClr val="FF0000"/>
                  </a:solidFill>
                </a:rPr>
                <a:t>Costing</a:t>
              </a:r>
              <a:r>
                <a:rPr lang="en-US" sz="1000" dirty="0"/>
                <a:t> module and finalize tariffs.</a:t>
              </a:r>
            </a:p>
            <a:p>
              <a:pPr lvl="0" defTabSz="457200" fontAlgn="auto">
                <a:spcBef>
                  <a:spcPts val="0"/>
                </a:spcBef>
                <a:spcAft>
                  <a:spcPts val="0"/>
                </a:spcAft>
              </a:pPr>
              <a:r>
                <a:rPr lang="en-US" sz="800" dirty="0" smtClean="0">
                  <a:solidFill>
                    <a:prstClr val="black">
                      <a:lumMod val="95000"/>
                      <a:lumOff val="5000"/>
                    </a:prstClr>
                  </a:solidFill>
                  <a:latin typeface="Calibri"/>
                </a:rPr>
                <a:t>.</a:t>
              </a:r>
              <a:endParaRPr lang="en-US" sz="800" dirty="0">
                <a:solidFill>
                  <a:prstClr val="black">
                    <a:lumMod val="95000"/>
                    <a:lumOff val="5000"/>
                  </a:prstClr>
                </a:solidFill>
                <a:latin typeface="Calibri"/>
              </a:endParaRPr>
            </a:p>
            <a:p>
              <a:pPr defTabSz="457200" fontAlgn="auto">
                <a:spcBef>
                  <a:spcPts val="0"/>
                </a:spcBef>
                <a:spcAft>
                  <a:spcPts val="0"/>
                </a:spcAft>
              </a:pPr>
              <a:endParaRPr lang="en-US" sz="800" dirty="0">
                <a:solidFill>
                  <a:prstClr val="black">
                    <a:lumMod val="95000"/>
                    <a:lumOff val="5000"/>
                  </a:prstClr>
                </a:solidFill>
                <a:latin typeface="Calibri"/>
              </a:endParaRPr>
            </a:p>
          </p:txBody>
        </p:sp>
      </p:grpSp>
      <p:grpSp>
        <p:nvGrpSpPr>
          <p:cNvPr id="7" name="Group 6"/>
          <p:cNvGrpSpPr/>
          <p:nvPr/>
        </p:nvGrpSpPr>
        <p:grpSpPr>
          <a:xfrm>
            <a:off x="5996867" y="759834"/>
            <a:ext cx="2913689" cy="3533262"/>
            <a:chOff x="5996867" y="759834"/>
            <a:chExt cx="2913689" cy="3021968"/>
          </a:xfrm>
        </p:grpSpPr>
        <p:sp>
          <p:nvSpPr>
            <p:cNvPr id="130" name="Rectangle 129"/>
            <p:cNvSpPr/>
            <p:nvPr/>
          </p:nvSpPr>
          <p:spPr>
            <a:xfrm>
              <a:off x="6149267" y="759834"/>
              <a:ext cx="2752218" cy="30219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31" name="TextBox 130"/>
            <p:cNvSpPr txBox="1"/>
            <p:nvPr/>
          </p:nvSpPr>
          <p:spPr>
            <a:xfrm>
              <a:off x="6158338" y="793317"/>
              <a:ext cx="2752218" cy="2876937"/>
            </a:xfrm>
            <a:prstGeom prst="rect">
              <a:avLst/>
            </a:prstGeom>
            <a:noFill/>
          </p:spPr>
          <p:txBody>
            <a:bodyPr wrap="square" rtlCol="0" anchor="t"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Cost drivers and Budgeting tools:</a:t>
              </a:r>
              <a:endParaRPr lang="en-ZA" sz="1100" dirty="0" smtClean="0">
                <a:solidFill>
                  <a:prstClr val="black">
                    <a:lumMod val="95000"/>
                    <a:lumOff val="5000"/>
                  </a:prstClr>
                </a:solidFill>
                <a:latin typeface="Calibri"/>
              </a:endParaRP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Organogram Budgeting;</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Billing historical trends and new developments</a:t>
              </a:r>
              <a:r>
                <a:rPr lang="en-ZA" sz="1100" dirty="0">
                  <a:solidFill>
                    <a:prstClr val="black">
                      <a:lumMod val="95000"/>
                      <a:lumOff val="5000"/>
                    </a:prstClr>
                  </a:solidFill>
                  <a:latin typeface="Calibri"/>
                </a:rPr>
                <a:t>;</a:t>
              </a:r>
              <a:endParaRPr lang="en-ZA" sz="1100" dirty="0" smtClean="0">
                <a:solidFill>
                  <a:prstClr val="black">
                    <a:lumMod val="95000"/>
                    <a:lumOff val="5000"/>
                  </a:prstClr>
                </a:solidFill>
                <a:latin typeface="Calibri"/>
              </a:endParaRP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Asset maintenance plans;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Building rentals;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Fleet costs;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Loans, bonds and repayments;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Grants and subsidies;</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Costing allocations; </a:t>
              </a: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Long term forecasting and tariff modelling tools; </a:t>
              </a:r>
              <a:r>
                <a:rPr lang="en-ZA" sz="1100" dirty="0">
                  <a:solidFill>
                    <a:prstClr val="black">
                      <a:lumMod val="95000"/>
                      <a:lumOff val="5000"/>
                    </a:prstClr>
                  </a:solidFill>
                  <a:latin typeface="Calibri"/>
                </a:rPr>
                <a:t>and</a:t>
              </a:r>
              <a:endParaRPr lang="en-ZA" sz="1100" dirty="0" smtClean="0">
                <a:solidFill>
                  <a:prstClr val="black">
                    <a:lumMod val="95000"/>
                    <a:lumOff val="5000"/>
                  </a:prstClr>
                </a:solidFill>
                <a:latin typeface="Calibri"/>
              </a:endParaRPr>
            </a:p>
            <a:p>
              <a:pPr marL="171450" indent="-171450" defTabSz="457200" fontAlgn="auto">
                <a:spcBef>
                  <a:spcPts val="0"/>
                </a:spcBef>
                <a:spcAft>
                  <a:spcPts val="0"/>
                </a:spcAft>
                <a:buFont typeface="Arial" panose="020B0604020202020204" pitchFamily="34" charset="0"/>
                <a:buChar char="•"/>
              </a:pPr>
              <a:r>
                <a:rPr lang="en-ZA" sz="1100" dirty="0" smtClean="0">
                  <a:solidFill>
                    <a:prstClr val="black">
                      <a:lumMod val="95000"/>
                      <a:lumOff val="5000"/>
                    </a:prstClr>
                  </a:solidFill>
                  <a:latin typeface="Calibri"/>
                </a:rPr>
                <a:t>Etc….</a:t>
              </a:r>
            </a:p>
            <a:p>
              <a:pPr defTabSz="457200" fontAlgn="auto">
                <a:spcBef>
                  <a:spcPts val="0"/>
                </a:spcBef>
                <a:spcAft>
                  <a:spcPts val="0"/>
                </a:spcAft>
              </a:pPr>
              <a:endParaRPr lang="en-ZA" sz="1100" b="1" dirty="0" smtClean="0">
                <a:solidFill>
                  <a:prstClr val="black">
                    <a:lumMod val="95000"/>
                    <a:lumOff val="5000"/>
                  </a:prstClr>
                </a:solidFill>
                <a:latin typeface="Calibri"/>
              </a:endParaRPr>
            </a:p>
            <a:p>
              <a:pPr defTabSz="457200" fontAlgn="auto">
                <a:spcBef>
                  <a:spcPts val="0"/>
                </a:spcBef>
                <a:spcAft>
                  <a:spcPts val="0"/>
                </a:spcAft>
              </a:pPr>
              <a:r>
                <a:rPr lang="en-ZA" sz="1100" b="1" dirty="0" smtClean="0">
                  <a:solidFill>
                    <a:prstClr val="black">
                      <a:lumMod val="95000"/>
                      <a:lumOff val="5000"/>
                    </a:prstClr>
                  </a:solidFill>
                  <a:latin typeface="Calibri"/>
                </a:rPr>
                <a:t>All require a system solution that build these elements from Project centric approaches while considering historical data.</a:t>
              </a:r>
            </a:p>
            <a:p>
              <a:pPr defTabSz="457200" fontAlgn="auto">
                <a:spcBef>
                  <a:spcPts val="0"/>
                </a:spcBef>
                <a:spcAft>
                  <a:spcPts val="0"/>
                </a:spcAft>
              </a:pPr>
              <a:endParaRPr lang="en-ZA" sz="1100" dirty="0" smtClean="0">
                <a:solidFill>
                  <a:prstClr val="black">
                    <a:lumMod val="95000"/>
                    <a:lumOff val="5000"/>
                  </a:prstClr>
                </a:solidFill>
                <a:latin typeface="Calibri"/>
              </a:endParaRPr>
            </a:p>
            <a:p>
              <a:pPr marL="171450" indent="-171450" defTabSz="457200" fontAlgn="auto">
                <a:spcBef>
                  <a:spcPts val="0"/>
                </a:spcBef>
                <a:spcAft>
                  <a:spcPts val="0"/>
                </a:spcAft>
                <a:buFont typeface="Arial" panose="020B0604020202020204" pitchFamily="34" charset="0"/>
                <a:buChar char="•"/>
              </a:pPr>
              <a:endParaRPr lang="en-US" sz="1100" dirty="0">
                <a:solidFill>
                  <a:prstClr val="black">
                    <a:lumMod val="95000"/>
                    <a:lumOff val="5000"/>
                  </a:prstClr>
                </a:solidFill>
                <a:latin typeface="Calibri"/>
              </a:endParaRPr>
            </a:p>
          </p:txBody>
        </p:sp>
        <p:cxnSp>
          <p:nvCxnSpPr>
            <p:cNvPr id="132" name="Straight Connector 131"/>
            <p:cNvCxnSpPr/>
            <p:nvPr/>
          </p:nvCxnSpPr>
          <p:spPr>
            <a:xfrm rot="16200000">
              <a:off x="6073067" y="2828186"/>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grpSp>
        <p:nvGrpSpPr>
          <p:cNvPr id="2" name="Group 1"/>
          <p:cNvGrpSpPr/>
          <p:nvPr/>
        </p:nvGrpSpPr>
        <p:grpSpPr>
          <a:xfrm>
            <a:off x="905680" y="248557"/>
            <a:ext cx="1783458" cy="517071"/>
            <a:chOff x="905680" y="513519"/>
            <a:chExt cx="1783458" cy="517071"/>
          </a:xfrm>
        </p:grpSpPr>
        <p:cxnSp>
          <p:nvCxnSpPr>
            <p:cNvPr id="137" name="Straight Connector 136"/>
            <p:cNvCxnSpPr/>
            <p:nvPr/>
          </p:nvCxnSpPr>
          <p:spPr>
            <a:xfrm>
              <a:off x="923822" y="513519"/>
              <a:ext cx="0" cy="517071"/>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38" name="Straight Connector 137"/>
            <p:cNvCxnSpPr/>
            <p:nvPr/>
          </p:nvCxnSpPr>
          <p:spPr>
            <a:xfrm>
              <a:off x="905680" y="513519"/>
              <a:ext cx="1783458" cy="17672"/>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45" name="Rectangle 44"/>
          <p:cNvSpPr/>
          <p:nvPr/>
        </p:nvSpPr>
        <p:spPr>
          <a:xfrm>
            <a:off x="0" y="5486400"/>
            <a:ext cx="9144000" cy="1339811"/>
          </a:xfrm>
          <a:prstGeom prst="rect">
            <a:avLst/>
          </a:prstGeom>
          <a:solidFill>
            <a:srgbClr val="940E0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white"/>
              </a:solidFill>
            </a:endParaRPr>
          </a:p>
        </p:txBody>
      </p:sp>
      <p:sp>
        <p:nvSpPr>
          <p:cNvPr id="46" name="TextBox 45"/>
          <p:cNvSpPr txBox="1"/>
          <p:nvPr/>
        </p:nvSpPr>
        <p:spPr>
          <a:xfrm>
            <a:off x="320551" y="5518189"/>
            <a:ext cx="5837788" cy="1200329"/>
          </a:xfrm>
          <a:prstGeom prst="rect">
            <a:avLst/>
          </a:prstGeom>
          <a:noFill/>
        </p:spPr>
        <p:txBody>
          <a:bodyPr wrap="square" rtlCol="0">
            <a:spAutoFit/>
          </a:bodyPr>
          <a:lstStyle/>
          <a:p>
            <a:pPr defTabSz="457200" fontAlgn="auto">
              <a:spcBef>
                <a:spcPts val="0"/>
              </a:spcBef>
              <a:spcAft>
                <a:spcPts val="0"/>
              </a:spcAft>
            </a:pPr>
            <a:r>
              <a:rPr lang="en-US" sz="2400" b="1" dirty="0" smtClean="0">
                <a:solidFill>
                  <a:prstClr val="white">
                    <a:lumMod val="95000"/>
                  </a:prstClr>
                </a:solidFill>
                <a:latin typeface="Calibri"/>
              </a:rPr>
              <a:t>“mSCOA project since inception brought system solutions along to ensure functionality.”</a:t>
            </a:r>
          </a:p>
        </p:txBody>
      </p:sp>
      <p:sp>
        <p:nvSpPr>
          <p:cNvPr id="48" name="Rectangle 47"/>
          <p:cNvSpPr/>
          <p:nvPr/>
        </p:nvSpPr>
        <p:spPr>
          <a:xfrm>
            <a:off x="2679339" y="65092"/>
            <a:ext cx="3788497" cy="453202"/>
          </a:xfrm>
          <a:prstGeom prst="rect">
            <a:avLst/>
          </a:prstGeom>
          <a:solidFill>
            <a:srgbClr val="940E0E"/>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457200" fontAlgn="auto">
              <a:spcBef>
                <a:spcPts val="0"/>
              </a:spcBef>
              <a:spcAft>
                <a:spcPts val="0"/>
              </a:spcAft>
            </a:pPr>
            <a:endParaRPr lang="en-US" dirty="0">
              <a:solidFill>
                <a:prstClr val="black">
                  <a:lumMod val="95000"/>
                  <a:lumOff val="5000"/>
                </a:prstClr>
              </a:solidFill>
            </a:endParaRPr>
          </a:p>
        </p:txBody>
      </p:sp>
      <p:sp>
        <p:nvSpPr>
          <p:cNvPr id="140" name="TextBox 139"/>
          <p:cNvSpPr txBox="1"/>
          <p:nvPr/>
        </p:nvSpPr>
        <p:spPr>
          <a:xfrm>
            <a:off x="2921355" y="85276"/>
            <a:ext cx="3319746" cy="369332"/>
          </a:xfrm>
          <a:prstGeom prst="rect">
            <a:avLst/>
          </a:prstGeom>
          <a:noFill/>
        </p:spPr>
        <p:txBody>
          <a:bodyPr wrap="square" rtlCol="0" anchor="ctr" anchorCtr="0">
            <a:noAutofit/>
          </a:bodyPr>
          <a:lstStyle/>
          <a:p>
            <a:pPr algn="ctr" defTabSz="457200" fontAlgn="auto">
              <a:spcBef>
                <a:spcPts val="0"/>
              </a:spcBef>
              <a:spcAft>
                <a:spcPts val="0"/>
              </a:spcAft>
            </a:pPr>
            <a:r>
              <a:rPr lang="en-US" sz="2000" b="1" dirty="0" smtClean="0">
                <a:solidFill>
                  <a:schemeClr val="bg1"/>
                </a:solidFill>
                <a:latin typeface="Calibri"/>
              </a:rPr>
              <a:t>Budget By Project</a:t>
            </a:r>
            <a:r>
              <a:rPr lang="en-US" sz="2000" b="1" dirty="0" smtClean="0">
                <a:solidFill>
                  <a:prstClr val="black">
                    <a:lumMod val="95000"/>
                    <a:lumOff val="5000"/>
                  </a:prstClr>
                </a:solidFill>
                <a:latin typeface="Calibri"/>
              </a:rPr>
              <a:t> </a:t>
            </a:r>
            <a:endParaRPr lang="en-US" sz="2000" b="1" dirty="0">
              <a:solidFill>
                <a:prstClr val="black">
                  <a:lumMod val="95000"/>
                  <a:lumOff val="5000"/>
                </a:prstClr>
              </a:solidFill>
              <a:latin typeface="Calibri"/>
            </a:endParaRPr>
          </a:p>
        </p:txBody>
      </p:sp>
      <p:grpSp>
        <p:nvGrpSpPr>
          <p:cNvPr id="3" name="Group 2"/>
          <p:cNvGrpSpPr/>
          <p:nvPr/>
        </p:nvGrpSpPr>
        <p:grpSpPr>
          <a:xfrm>
            <a:off x="247398" y="759834"/>
            <a:ext cx="1371600" cy="685800"/>
            <a:chOff x="247398" y="759834"/>
            <a:chExt cx="1371600" cy="685800"/>
          </a:xfrm>
        </p:grpSpPr>
        <p:sp>
          <p:nvSpPr>
            <p:cNvPr id="100" name="Rectangle 99"/>
            <p:cNvSpPr/>
            <p:nvPr/>
          </p:nvSpPr>
          <p:spPr>
            <a:xfrm>
              <a:off x="247398" y="759834"/>
              <a:ext cx="137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01" name="TextBox 100"/>
            <p:cNvSpPr txBox="1"/>
            <p:nvPr/>
          </p:nvSpPr>
          <p:spPr>
            <a:xfrm>
              <a:off x="247398" y="848809"/>
              <a:ext cx="1371600" cy="507831"/>
            </a:xfrm>
            <a:prstGeom prst="rect">
              <a:avLst/>
            </a:prstGeom>
            <a:noFill/>
          </p:spPr>
          <p:txBody>
            <a:bodyPr wrap="square" rtlCol="0" anchor="ctr" anchorCtr="0">
              <a:no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Capital</a:t>
              </a: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10" name="Group 9"/>
          <p:cNvGrpSpPr/>
          <p:nvPr/>
        </p:nvGrpSpPr>
        <p:grpSpPr>
          <a:xfrm>
            <a:off x="247398" y="2206745"/>
            <a:ext cx="1371600" cy="799135"/>
            <a:chOff x="247398" y="2206745"/>
            <a:chExt cx="1371600" cy="799135"/>
          </a:xfrm>
        </p:grpSpPr>
        <p:cxnSp>
          <p:nvCxnSpPr>
            <p:cNvPr id="108" name="Straight Connector 107"/>
            <p:cNvCxnSpPr/>
            <p:nvPr/>
          </p:nvCxnSpPr>
          <p:spPr>
            <a:xfrm>
              <a:off x="923822" y="2206745"/>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6" name="Rectangle 105"/>
            <p:cNvSpPr/>
            <p:nvPr/>
          </p:nvSpPr>
          <p:spPr>
            <a:xfrm>
              <a:off x="247398" y="2320080"/>
              <a:ext cx="137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07" name="TextBox 106"/>
            <p:cNvSpPr txBox="1"/>
            <p:nvPr/>
          </p:nvSpPr>
          <p:spPr>
            <a:xfrm>
              <a:off x="247398" y="2396555"/>
              <a:ext cx="1371600" cy="507831"/>
            </a:xfrm>
            <a:prstGeom prst="rect">
              <a:avLst/>
            </a:prstGeom>
            <a:noFill/>
          </p:spPr>
          <p:txBody>
            <a:bodyPr wrap="square" rtlCol="0">
              <a:sp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Operational</a:t>
              </a: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13" name="Group 12"/>
          <p:cNvGrpSpPr/>
          <p:nvPr/>
        </p:nvGrpSpPr>
        <p:grpSpPr>
          <a:xfrm>
            <a:off x="247398" y="2989689"/>
            <a:ext cx="1371600" cy="849843"/>
            <a:chOff x="247398" y="2989689"/>
            <a:chExt cx="1371600" cy="849843"/>
          </a:xfrm>
        </p:grpSpPr>
        <p:cxnSp>
          <p:nvCxnSpPr>
            <p:cNvPr id="111" name="Straight Connector 110"/>
            <p:cNvCxnSpPr/>
            <p:nvPr/>
          </p:nvCxnSpPr>
          <p:spPr>
            <a:xfrm>
              <a:off x="923822" y="2989689"/>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9" name="Rectangle 108"/>
            <p:cNvSpPr/>
            <p:nvPr/>
          </p:nvSpPr>
          <p:spPr>
            <a:xfrm>
              <a:off x="247398" y="3101652"/>
              <a:ext cx="1371600" cy="685800"/>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10" name="TextBox 109"/>
            <p:cNvSpPr txBox="1"/>
            <p:nvPr/>
          </p:nvSpPr>
          <p:spPr>
            <a:xfrm>
              <a:off x="247398" y="3162424"/>
              <a:ext cx="1371600" cy="677108"/>
            </a:xfrm>
            <a:prstGeom prst="rect">
              <a:avLst/>
            </a:prstGeom>
          </p:spPr>
          <p:txBody>
            <a:bodyPr wrap="square" rtlCol="0">
              <a:spAutoFit/>
            </a:bodyPr>
            <a:lstStyle/>
            <a:p>
              <a:pPr lvl="0" defTabSz="457200" fontAlgn="auto">
                <a:spcBef>
                  <a:spcPts val="0"/>
                </a:spcBef>
                <a:spcAft>
                  <a:spcPts val="0"/>
                </a:spcAft>
              </a:pPr>
              <a:r>
                <a:rPr lang="en-US" sz="1600" b="1" dirty="0">
                  <a:solidFill>
                    <a:prstClr val="black">
                      <a:lumMod val="95000"/>
                      <a:lumOff val="5000"/>
                    </a:prstClr>
                  </a:solidFill>
                  <a:latin typeface="Calibri"/>
                </a:rPr>
                <a:t>Note</a:t>
              </a:r>
              <a:r>
                <a:rPr lang="en-US" sz="1600" b="1" dirty="0" smtClean="0">
                  <a:solidFill>
                    <a:prstClr val="black">
                      <a:lumMod val="95000"/>
                      <a:lumOff val="5000"/>
                    </a:prstClr>
                  </a:solidFill>
                  <a:latin typeface="Calibri"/>
                </a:rPr>
                <a:t>:</a:t>
              </a:r>
            </a:p>
            <a:p>
              <a:pPr lvl="0" defTabSz="457200" fontAlgn="auto">
                <a:spcBef>
                  <a:spcPts val="0"/>
                </a:spcBef>
                <a:spcAft>
                  <a:spcPts val="0"/>
                </a:spcAft>
              </a:pPr>
              <a:r>
                <a:rPr lang="en-US" sz="1100" dirty="0">
                  <a:solidFill>
                    <a:prstClr val="black">
                      <a:lumMod val="95000"/>
                      <a:lumOff val="5000"/>
                    </a:prstClr>
                  </a:solidFill>
                  <a:latin typeface="Calibri"/>
                </a:rPr>
                <a:t>All segments combined.</a:t>
              </a:r>
            </a:p>
          </p:txBody>
        </p:sp>
      </p:grpSp>
      <p:grpSp>
        <p:nvGrpSpPr>
          <p:cNvPr id="14" name="Group 13"/>
          <p:cNvGrpSpPr/>
          <p:nvPr/>
        </p:nvGrpSpPr>
        <p:grpSpPr>
          <a:xfrm>
            <a:off x="247398" y="3755558"/>
            <a:ext cx="1371600" cy="810569"/>
            <a:chOff x="247398" y="3755558"/>
            <a:chExt cx="1371600" cy="810569"/>
          </a:xfrm>
        </p:grpSpPr>
        <p:cxnSp>
          <p:nvCxnSpPr>
            <p:cNvPr id="114" name="Straight Connector 113"/>
            <p:cNvCxnSpPr/>
            <p:nvPr/>
          </p:nvCxnSpPr>
          <p:spPr>
            <a:xfrm>
              <a:off x="923822" y="3755558"/>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2" name="Rectangle 111"/>
            <p:cNvSpPr/>
            <p:nvPr/>
          </p:nvSpPr>
          <p:spPr>
            <a:xfrm>
              <a:off x="247398" y="3880327"/>
              <a:ext cx="13716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13" name="TextBox 112"/>
            <p:cNvSpPr txBox="1"/>
            <p:nvPr/>
          </p:nvSpPr>
          <p:spPr>
            <a:xfrm>
              <a:off x="247398" y="3945365"/>
              <a:ext cx="1371600" cy="507831"/>
            </a:xfrm>
            <a:prstGeom prst="rect">
              <a:avLst/>
            </a:prstGeom>
            <a:noFill/>
          </p:spPr>
          <p:txBody>
            <a:bodyPr wrap="square" rtlCol="0">
              <a:sp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Retrofit</a:t>
              </a:r>
            </a:p>
            <a:p>
              <a:pPr defTabSz="457200" fontAlgn="auto">
                <a:spcBef>
                  <a:spcPts val="0"/>
                </a:spcBef>
                <a:spcAft>
                  <a:spcPts val="0"/>
                </a:spcAft>
              </a:pPr>
              <a:endParaRPr lang="en-US" sz="1100" dirty="0">
                <a:solidFill>
                  <a:prstClr val="black">
                    <a:lumMod val="95000"/>
                    <a:lumOff val="5000"/>
                  </a:prstClr>
                </a:solidFill>
                <a:latin typeface="Calibri"/>
              </a:endParaRPr>
            </a:p>
          </p:txBody>
        </p:sp>
      </p:grpSp>
      <p:grpSp>
        <p:nvGrpSpPr>
          <p:cNvPr id="9" name="Group 8"/>
          <p:cNvGrpSpPr/>
          <p:nvPr/>
        </p:nvGrpSpPr>
        <p:grpSpPr>
          <a:xfrm>
            <a:off x="247398" y="1423801"/>
            <a:ext cx="1371600" cy="866918"/>
            <a:chOff x="247398" y="1423801"/>
            <a:chExt cx="1371600" cy="866918"/>
          </a:xfrm>
        </p:grpSpPr>
        <p:cxnSp>
          <p:nvCxnSpPr>
            <p:cNvPr id="105" name="Straight Connector 104"/>
            <p:cNvCxnSpPr/>
            <p:nvPr/>
          </p:nvCxnSpPr>
          <p:spPr>
            <a:xfrm>
              <a:off x="923822" y="1423801"/>
              <a:ext cx="0" cy="15240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Rectangle 102"/>
            <p:cNvSpPr/>
            <p:nvPr/>
          </p:nvSpPr>
          <p:spPr>
            <a:xfrm>
              <a:off x="247398" y="1544303"/>
              <a:ext cx="1371600" cy="685800"/>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prstClr val="black">
                    <a:lumMod val="95000"/>
                    <a:lumOff val="5000"/>
                  </a:prstClr>
                </a:solidFill>
              </a:endParaRPr>
            </a:p>
          </p:txBody>
        </p:sp>
        <p:sp>
          <p:nvSpPr>
            <p:cNvPr id="104" name="TextBox 103"/>
            <p:cNvSpPr txBox="1"/>
            <p:nvPr/>
          </p:nvSpPr>
          <p:spPr>
            <a:xfrm>
              <a:off x="247398" y="1613611"/>
              <a:ext cx="1371600" cy="677108"/>
            </a:xfrm>
            <a:prstGeom prst="rect">
              <a:avLst/>
            </a:prstGeom>
            <a:noFill/>
          </p:spPr>
          <p:txBody>
            <a:bodyPr wrap="square" rtlCol="0">
              <a:spAutoFit/>
            </a:bodyPr>
            <a:lstStyle/>
            <a:p>
              <a:pPr defTabSz="457200" fontAlgn="auto">
                <a:spcBef>
                  <a:spcPts val="0"/>
                </a:spcBef>
                <a:spcAft>
                  <a:spcPts val="0"/>
                </a:spcAft>
              </a:pPr>
              <a:r>
                <a:rPr lang="en-US" sz="1600" b="1" dirty="0" smtClean="0">
                  <a:solidFill>
                    <a:prstClr val="black">
                      <a:lumMod val="95000"/>
                      <a:lumOff val="5000"/>
                    </a:prstClr>
                  </a:solidFill>
                  <a:latin typeface="Calibri"/>
                </a:rPr>
                <a:t>Note:</a:t>
              </a:r>
              <a:endParaRPr lang="en-US" sz="1100" dirty="0" smtClean="0">
                <a:solidFill>
                  <a:prstClr val="black">
                    <a:lumMod val="95000"/>
                    <a:lumOff val="5000"/>
                  </a:prstClr>
                </a:solidFill>
                <a:latin typeface="Calibri"/>
              </a:endParaRPr>
            </a:p>
            <a:p>
              <a:pPr defTabSz="457200" fontAlgn="auto">
                <a:spcBef>
                  <a:spcPts val="0"/>
                </a:spcBef>
                <a:spcAft>
                  <a:spcPts val="0"/>
                </a:spcAft>
              </a:pPr>
              <a:r>
                <a:rPr lang="en-US" sz="1100" dirty="0" smtClean="0">
                  <a:solidFill>
                    <a:prstClr val="black">
                      <a:lumMod val="95000"/>
                      <a:lumOff val="5000"/>
                    </a:prstClr>
                  </a:solidFill>
                  <a:latin typeface="Calibri"/>
                </a:rPr>
                <a:t>All Segments </a:t>
              </a:r>
              <a:r>
                <a:rPr lang="en-US" sz="1100" dirty="0">
                  <a:solidFill>
                    <a:prstClr val="black">
                      <a:lumMod val="95000"/>
                      <a:lumOff val="5000"/>
                    </a:prstClr>
                  </a:solidFill>
                  <a:latin typeface="Calibri"/>
                </a:rPr>
                <a:t>combined.</a:t>
              </a:r>
            </a:p>
          </p:txBody>
        </p:sp>
      </p:grpSp>
      <p:pic>
        <p:nvPicPr>
          <p:cNvPr id="50" name="Picture 49"/>
          <p:cNvPicPr>
            <a:picLocks noChangeAspect="1"/>
          </p:cNvPicPr>
          <p:nvPr/>
        </p:nvPicPr>
        <p:blipFill>
          <a:blip r:embed="rId2" cstate="print">
            <a:clrChange>
              <a:clrFrom>
                <a:srgbClr val="FF9300"/>
              </a:clrFrom>
              <a:clrTo>
                <a:srgbClr val="FF9300">
                  <a:alpha val="0"/>
                </a:srgbClr>
              </a:clrTo>
            </a:clrChange>
            <a:extLst>
              <a:ext uri="{BEBA8EAE-BF5A-486C-A8C5-ECC9F3942E4B}">
                <a14:imgProps xmlns:a14="http://schemas.microsoft.com/office/drawing/2010/main">
                  <a14:imgLayer r:embed="rId3">
                    <a14:imgEffect>
                      <a14:artisticChalkSketch/>
                    </a14:imgEffect>
                  </a14:imgLayer>
                </a14:imgProps>
              </a:ext>
              <a:ext uri="{28A0092B-C50C-407E-A947-70E740481C1C}">
                <a14:useLocalDpi xmlns:a14="http://schemas.microsoft.com/office/drawing/2010/main" val="0"/>
              </a:ext>
            </a:extLst>
          </a:blip>
          <a:stretch>
            <a:fillRect/>
          </a:stretch>
        </p:blipFill>
        <p:spPr>
          <a:xfrm>
            <a:off x="5826922" y="4933950"/>
            <a:ext cx="3233648" cy="2326526"/>
          </a:xfrm>
          <a:prstGeom prst="rect">
            <a:avLst/>
          </a:prstGeom>
        </p:spPr>
      </p:pic>
      <p:sp>
        <p:nvSpPr>
          <p:cNvPr id="49" name="TextBox 48"/>
          <p:cNvSpPr txBox="1"/>
          <p:nvPr/>
        </p:nvSpPr>
        <p:spPr>
          <a:xfrm>
            <a:off x="6324600" y="5867400"/>
            <a:ext cx="2133600" cy="589479"/>
          </a:xfrm>
          <a:prstGeom prst="rect">
            <a:avLst/>
          </a:prstGeom>
          <a:noFill/>
        </p:spPr>
        <p:txBody>
          <a:bodyPr wrap="square" rtlCol="0" anchor="ctr" anchorCtr="0">
            <a:noAutofit/>
          </a:bodyPr>
          <a:lstStyle/>
          <a:p>
            <a:pPr algn="ctr" defTabSz="457200" fontAlgn="auto">
              <a:spcBef>
                <a:spcPts val="0"/>
              </a:spcBef>
              <a:spcAft>
                <a:spcPts val="0"/>
              </a:spcAft>
            </a:pPr>
            <a:r>
              <a:rPr lang="en-US" b="1" dirty="0" smtClean="0">
                <a:solidFill>
                  <a:prstClr val="black">
                    <a:lumMod val="95000"/>
                    <a:lumOff val="5000"/>
                  </a:prstClr>
                </a:solidFill>
                <a:latin typeface="Calibri"/>
              </a:rPr>
              <a:t>“Together we can do this”</a:t>
            </a:r>
            <a:endParaRPr lang="en-US" b="1" dirty="0">
              <a:solidFill>
                <a:prstClr val="black">
                  <a:lumMod val="95000"/>
                  <a:lumOff val="5000"/>
                </a:prstClr>
              </a:solidFill>
              <a:latin typeface="Calibri"/>
            </a:endParaRPr>
          </a:p>
        </p:txBody>
      </p:sp>
    </p:spTree>
    <p:extLst>
      <p:ext uri="{BB962C8B-B14F-4D97-AF65-F5344CB8AC3E}">
        <p14:creationId xmlns:p14="http://schemas.microsoft.com/office/powerpoint/2010/main" val="319929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18256" y="2362200"/>
            <a:ext cx="9213850" cy="1279376"/>
          </a:xfrm>
        </p:spPr>
        <p:txBody>
          <a:bodyPr rtlCol="0">
            <a:normAutofit fontScale="90000"/>
          </a:bodyPr>
          <a:lstStyle/>
          <a:p>
            <a:pPr algn="ctr" eaLnBrk="1" fontAlgn="auto" hangingPunct="1">
              <a:spcAft>
                <a:spcPts val="0"/>
              </a:spcAft>
              <a:defRPr/>
            </a:pPr>
            <a:r>
              <a:rPr lang="en-US" sz="3400" dirty="0" smtClean="0"/>
              <a:t/>
            </a:r>
            <a:br>
              <a:rPr lang="en-US" sz="3400" dirty="0" smtClean="0"/>
            </a:br>
            <a:r>
              <a:rPr lang="en-US" sz="3400" dirty="0" smtClean="0"/>
              <a:t/>
            </a:r>
            <a:br>
              <a:rPr lang="en-US" sz="3400" dirty="0" smtClean="0"/>
            </a:br>
            <a:r>
              <a:rPr lang="en-US" sz="3400" dirty="0" smtClean="0"/>
              <a:t>	</a:t>
            </a:r>
            <a:r>
              <a:rPr lang="en-US" sz="6700" b="1" dirty="0" smtClean="0"/>
              <a:t/>
            </a:r>
            <a:br>
              <a:rPr lang="en-US" sz="6700" b="1" dirty="0" smtClean="0"/>
            </a:br>
            <a:r>
              <a:rPr lang="en-US" sz="6700" b="1" dirty="0" smtClean="0"/>
              <a:t>QUESTIONS?</a:t>
            </a:r>
            <a:r>
              <a:rPr lang="en-US" sz="6000" b="1" dirty="0" smtClean="0"/>
              <a:t/>
            </a:r>
            <a:br>
              <a:rPr lang="en-US" sz="6000" b="1" dirty="0" smtClean="0"/>
            </a:br>
            <a:r>
              <a:rPr lang="en-US" sz="6000" b="1" dirty="0" smtClean="0"/>
              <a:t/>
            </a:r>
            <a:br>
              <a:rPr lang="en-US" sz="6000" b="1" dirty="0" smtClean="0"/>
            </a:br>
            <a:endParaRPr lang="en-US" sz="6000" dirty="0" smtClean="0"/>
          </a:p>
        </p:txBody>
      </p:sp>
    </p:spTree>
    <p:extLst>
      <p:ext uri="{BB962C8B-B14F-4D97-AF65-F5344CB8AC3E}">
        <p14:creationId xmlns:p14="http://schemas.microsoft.com/office/powerpoint/2010/main" val="4135451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3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WBS charts">
      <a:dk1>
        <a:sysClr val="windowText" lastClr="000000"/>
      </a:dk1>
      <a:lt1>
        <a:sysClr val="window" lastClr="FFFFFF"/>
      </a:lt1>
      <a:dk2>
        <a:srgbClr val="1F497D"/>
      </a:dk2>
      <a:lt2>
        <a:srgbClr val="EEECE1"/>
      </a:lt2>
      <a:accent1>
        <a:srgbClr val="0070C0"/>
      </a:accent1>
      <a:accent2>
        <a:srgbClr val="7A0000"/>
      </a:accent2>
      <a:accent3>
        <a:srgbClr val="92D050"/>
      </a:accent3>
      <a:accent4>
        <a:srgbClr val="463759"/>
      </a:accent4>
      <a:accent5>
        <a:srgbClr val="7DA9C6"/>
      </a:accent5>
      <a:accent6>
        <a:srgbClr val="F7BA32"/>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3D65BC-6AEA-4504-BDCB-29ED61B4633B}"/>
</file>

<file path=customXml/itemProps2.xml><?xml version="1.0" encoding="utf-8"?>
<ds:datastoreItem xmlns:ds="http://schemas.openxmlformats.org/officeDocument/2006/customXml" ds:itemID="{5AF9CA54-44E0-4DA9-A943-BA69BDE485DC}"/>
</file>

<file path=customXml/itemProps3.xml><?xml version="1.0" encoding="utf-8"?>
<ds:datastoreItem xmlns:ds="http://schemas.openxmlformats.org/officeDocument/2006/customXml" ds:itemID="{D233F602-2677-4642-BAD5-29DECFF90121}"/>
</file>

<file path=docProps/app.xml><?xml version="1.0" encoding="utf-8"?>
<Properties xmlns="http://schemas.openxmlformats.org/officeDocument/2006/extended-properties" xmlns:vt="http://schemas.openxmlformats.org/officeDocument/2006/docPropsVTypes">
  <TotalTime>19807</TotalTime>
  <Words>991</Words>
  <Application>Microsoft Office PowerPoint</Application>
  <PresentationFormat>On-screen Show (4:3)</PresentationFormat>
  <Paragraphs>159</Paragraphs>
  <Slides>8</Slides>
  <Notes>3</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8</vt:i4>
      </vt:variant>
    </vt:vector>
  </HeadingPairs>
  <TitlesOfParts>
    <vt:vector size="19" baseType="lpstr">
      <vt:lpstr>Arial</vt:lpstr>
      <vt:lpstr>Arial Black</vt:lpstr>
      <vt:lpstr>Arial Bold</vt:lpstr>
      <vt:lpstr>Arial Bold Italic</vt:lpstr>
      <vt:lpstr>Calibri</vt:lpstr>
      <vt:lpstr>Osaka</vt:lpstr>
      <vt:lpstr>Times New Roman</vt:lpstr>
      <vt:lpstr>Office Theme</vt:lpstr>
      <vt:lpstr>Blank Presentation</vt:lpstr>
      <vt:lpstr>13_Blank Presentation</vt:lpstr>
      <vt:lpstr>1_Office Theme</vt:lpstr>
      <vt:lpstr>     mSCOA Budget for Projects  11:30-13:00   </vt:lpstr>
      <vt:lpstr>Legislative framework that enable financial management  (Own bolding for emphasis only)</vt:lpstr>
      <vt:lpstr>Legislative framework that enable financial management  (Own bolding for emphasis only)</vt:lpstr>
      <vt:lpstr>Aligning the Local Government IDP to National and Provincial performance plans</vt:lpstr>
      <vt:lpstr> </vt:lpstr>
      <vt:lpstr>PowerPoint Presentation</vt:lpstr>
      <vt:lpstr>PowerPoint Presentation</vt:lpstr>
      <vt:lpstr>    QUESTIONS?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Venter</dc:creator>
  <cp:lastModifiedBy>Andre Bossert</cp:lastModifiedBy>
  <cp:revision>513</cp:revision>
  <dcterms:created xsi:type="dcterms:W3CDTF">2011-11-16T07:49:28Z</dcterms:created>
  <dcterms:modified xsi:type="dcterms:W3CDTF">2016-07-09T09:44:35Z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